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0"/>
  </p:notesMasterIdLst>
  <p:sldIdLst>
    <p:sldId id="256" r:id="rId2"/>
    <p:sldId id="257" r:id="rId3"/>
    <p:sldId id="258" r:id="rId4"/>
    <p:sldId id="284" r:id="rId5"/>
    <p:sldId id="286" r:id="rId6"/>
    <p:sldId id="287" r:id="rId7"/>
    <p:sldId id="288" r:id="rId8"/>
    <p:sldId id="289" r:id="rId9"/>
    <p:sldId id="291" r:id="rId10"/>
    <p:sldId id="290" r:id="rId11"/>
    <p:sldId id="301" r:id="rId12"/>
    <p:sldId id="293" r:id="rId13"/>
    <p:sldId id="294" r:id="rId14"/>
    <p:sldId id="295" r:id="rId15"/>
    <p:sldId id="296" r:id="rId16"/>
    <p:sldId id="298" r:id="rId17"/>
    <p:sldId id="299" r:id="rId18"/>
    <p:sldId id="310" r:id="rId19"/>
    <p:sldId id="303" r:id="rId20"/>
    <p:sldId id="304" r:id="rId21"/>
    <p:sldId id="306" r:id="rId22"/>
    <p:sldId id="308" r:id="rId23"/>
    <p:sldId id="311" r:id="rId24"/>
    <p:sldId id="312" r:id="rId25"/>
    <p:sldId id="313" r:id="rId26"/>
    <p:sldId id="314" r:id="rId27"/>
    <p:sldId id="315" r:id="rId28"/>
    <p:sldId id="316" r:id="rId29"/>
    <p:sldId id="309" r:id="rId30"/>
    <p:sldId id="329" r:id="rId31"/>
    <p:sldId id="317" r:id="rId32"/>
    <p:sldId id="318" r:id="rId33"/>
    <p:sldId id="330" r:id="rId34"/>
    <p:sldId id="321" r:id="rId35"/>
    <p:sldId id="322" r:id="rId36"/>
    <p:sldId id="328" r:id="rId37"/>
    <p:sldId id="332" r:id="rId38"/>
    <p:sldId id="331"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Titillium Web" panose="020B0604020202020204" charset="0"/>
      <p:regular r:id="rId45"/>
      <p:bold r:id="rId46"/>
      <p:italic r:id="rId47"/>
      <p:boldItalic r:id="rId48"/>
    </p:embeddedFont>
    <p:embeddedFont>
      <p:font typeface="Titillium Web Light"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FEF3F8-7C32-4087-B389-6367D5C0C83D}">
  <a:tblStyle styleId="{76FEF3F8-7C32-4087-B389-6367D5C0C8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800" autoAdjust="0"/>
  </p:normalViewPr>
  <p:slideViewPr>
    <p:cSldViewPr snapToGrid="0">
      <p:cViewPr varScale="1">
        <p:scale>
          <a:sx n="81" d="100"/>
          <a:sy n="81" d="100"/>
        </p:scale>
        <p:origin x="8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dri Tewari" userId="669d7c8e0462f81e" providerId="LiveId" clId="{CE164A8D-2D61-48F6-BEC1-1E2262473EDF}"/>
    <pc:docChg chg="undo custSel addSld delSld modSld sldOrd">
      <pc:chgData name="Himadri Tewari" userId="669d7c8e0462f81e" providerId="LiveId" clId="{CE164A8D-2D61-48F6-BEC1-1E2262473EDF}" dt="2019-09-28T05:03:31.146" v="2373" actId="20577"/>
      <pc:docMkLst>
        <pc:docMk/>
      </pc:docMkLst>
      <pc:sldChg chg="addSp modSp">
        <pc:chgData name="Himadri Tewari" userId="669d7c8e0462f81e" providerId="LiveId" clId="{CE164A8D-2D61-48F6-BEC1-1E2262473EDF}" dt="2019-09-28T04:51:03.611" v="2048" actId="1076"/>
        <pc:sldMkLst>
          <pc:docMk/>
          <pc:sldMk cId="0" sldId="256"/>
        </pc:sldMkLst>
        <pc:spChg chg="add mod">
          <ac:chgData name="Himadri Tewari" userId="669d7c8e0462f81e" providerId="LiveId" clId="{CE164A8D-2D61-48F6-BEC1-1E2262473EDF}" dt="2019-09-28T04:51:03.611" v="2048" actId="1076"/>
          <ac:spMkLst>
            <pc:docMk/>
            <pc:sldMk cId="0" sldId="256"/>
            <ac:spMk id="3" creationId="{981AF0D9-B660-4916-92FB-653CFF24ECCD}"/>
          </ac:spMkLst>
        </pc:spChg>
        <pc:spChg chg="mod">
          <ac:chgData name="Himadri Tewari" userId="669d7c8e0462f81e" providerId="LiveId" clId="{CE164A8D-2D61-48F6-BEC1-1E2262473EDF}" dt="2019-09-28T01:51:14.471" v="1259" actId="113"/>
          <ac:spMkLst>
            <pc:docMk/>
            <pc:sldMk cId="0" sldId="256"/>
            <ac:spMk id="54" creationId="{00000000-0000-0000-0000-000000000000}"/>
          </ac:spMkLst>
        </pc:spChg>
      </pc:sldChg>
      <pc:sldChg chg="addSp delSp modSp">
        <pc:chgData name="Himadri Tewari" userId="669d7c8e0462f81e" providerId="LiveId" clId="{CE164A8D-2D61-48F6-BEC1-1E2262473EDF}" dt="2019-09-28T04:59:57.015" v="2333" actId="1076"/>
        <pc:sldMkLst>
          <pc:docMk/>
          <pc:sldMk cId="0" sldId="257"/>
        </pc:sldMkLst>
        <pc:spChg chg="add del mod">
          <ac:chgData name="Himadri Tewari" userId="669d7c8e0462f81e" providerId="LiveId" clId="{CE164A8D-2D61-48F6-BEC1-1E2262473EDF}" dt="2019-09-28T01:23:59.024" v="305" actId="478"/>
          <ac:spMkLst>
            <pc:docMk/>
            <pc:sldMk cId="0" sldId="257"/>
            <ac:spMk id="3" creationId="{330EC265-8BBB-47CE-B3D2-15AB82A4DC03}"/>
          </ac:spMkLst>
        </pc:spChg>
        <pc:spChg chg="add del mod">
          <ac:chgData name="Himadri Tewari" userId="669d7c8e0462f81e" providerId="LiveId" clId="{CE164A8D-2D61-48F6-BEC1-1E2262473EDF}" dt="2019-09-28T01:29:52.779" v="326" actId="478"/>
          <ac:spMkLst>
            <pc:docMk/>
            <pc:sldMk cId="0" sldId="257"/>
            <ac:spMk id="5" creationId="{6D638FED-8C9E-4ABF-A476-D3C9E625F18F}"/>
          </ac:spMkLst>
        </pc:spChg>
        <pc:spChg chg="add del mod">
          <ac:chgData name="Himadri Tewari" userId="669d7c8e0462f81e" providerId="LiveId" clId="{CE164A8D-2D61-48F6-BEC1-1E2262473EDF}" dt="2019-09-28T01:30:04.451" v="331" actId="478"/>
          <ac:spMkLst>
            <pc:docMk/>
            <pc:sldMk cId="0" sldId="257"/>
            <ac:spMk id="7" creationId="{B6DCDB31-8F4E-444F-A367-8E5E87ABEDEA}"/>
          </ac:spMkLst>
        </pc:spChg>
        <pc:spChg chg="add del mod">
          <ac:chgData name="Himadri Tewari" userId="669d7c8e0462f81e" providerId="LiveId" clId="{CE164A8D-2D61-48F6-BEC1-1E2262473EDF}" dt="2019-09-28T01:30:02.081" v="330" actId="478"/>
          <ac:spMkLst>
            <pc:docMk/>
            <pc:sldMk cId="0" sldId="257"/>
            <ac:spMk id="9" creationId="{DE9ADE88-133F-4B65-AFA1-6CE18B50B2D2}"/>
          </ac:spMkLst>
        </pc:spChg>
        <pc:spChg chg="add del mod">
          <ac:chgData name="Himadri Tewari" userId="669d7c8e0462f81e" providerId="LiveId" clId="{CE164A8D-2D61-48F6-BEC1-1E2262473EDF}" dt="2019-09-28T01:30:02.081" v="330" actId="478"/>
          <ac:spMkLst>
            <pc:docMk/>
            <pc:sldMk cId="0" sldId="257"/>
            <ac:spMk id="11" creationId="{8C9ABCEF-2902-44CD-9D87-13F009D76502}"/>
          </ac:spMkLst>
        </pc:spChg>
        <pc:spChg chg="add del mod">
          <ac:chgData name="Himadri Tewari" userId="669d7c8e0462f81e" providerId="LiveId" clId="{CE164A8D-2D61-48F6-BEC1-1E2262473EDF}" dt="2019-09-28T01:30:02.081" v="330" actId="478"/>
          <ac:spMkLst>
            <pc:docMk/>
            <pc:sldMk cId="0" sldId="257"/>
            <ac:spMk id="59" creationId="{00000000-0000-0000-0000-000000000000}"/>
          </ac:spMkLst>
        </pc:spChg>
        <pc:spChg chg="del">
          <ac:chgData name="Himadri Tewari" userId="669d7c8e0462f81e" providerId="LiveId" clId="{CE164A8D-2D61-48F6-BEC1-1E2262473EDF}" dt="2019-09-28T01:29:50.873" v="325" actId="478"/>
          <ac:spMkLst>
            <pc:docMk/>
            <pc:sldMk cId="0" sldId="257"/>
            <ac:spMk id="60" creationId="{00000000-0000-0000-0000-000000000000}"/>
          </ac:spMkLst>
        </pc:spChg>
        <pc:spChg chg="add del mod">
          <ac:chgData name="Himadri Tewari" userId="669d7c8e0462f81e" providerId="LiveId" clId="{CE164A8D-2D61-48F6-BEC1-1E2262473EDF}" dt="2019-09-28T04:59:57.015" v="2333" actId="1076"/>
          <ac:spMkLst>
            <pc:docMk/>
            <pc:sldMk cId="0" sldId="257"/>
            <ac:spMk id="61" creationId="{00000000-0000-0000-0000-000000000000}"/>
          </ac:spMkLst>
        </pc:spChg>
        <pc:spChg chg="add del mod">
          <ac:chgData name="Himadri Tewari" userId="669d7c8e0462f81e" providerId="LiveId" clId="{CE164A8D-2D61-48F6-BEC1-1E2262473EDF}" dt="2019-09-28T01:29:55.279" v="328" actId="478"/>
          <ac:spMkLst>
            <pc:docMk/>
            <pc:sldMk cId="0" sldId="257"/>
            <ac:spMk id="62" creationId="{00000000-0000-0000-0000-000000000000}"/>
          </ac:spMkLst>
        </pc:spChg>
        <pc:spChg chg="add del">
          <ac:chgData name="Himadri Tewari" userId="669d7c8e0462f81e" providerId="LiveId" clId="{CE164A8D-2D61-48F6-BEC1-1E2262473EDF}" dt="2019-09-28T01:30:02.081" v="330" actId="478"/>
          <ac:spMkLst>
            <pc:docMk/>
            <pc:sldMk cId="0" sldId="257"/>
            <ac:spMk id="63" creationId="{00000000-0000-0000-0000-000000000000}"/>
          </ac:spMkLst>
        </pc:spChg>
      </pc:sldChg>
      <pc:sldChg chg="modSp">
        <pc:chgData name="Himadri Tewari" userId="669d7c8e0462f81e" providerId="LiveId" clId="{CE164A8D-2D61-48F6-BEC1-1E2262473EDF}" dt="2019-09-28T03:27:07.332" v="1302"/>
        <pc:sldMkLst>
          <pc:docMk/>
          <pc:sldMk cId="0" sldId="258"/>
        </pc:sldMkLst>
        <pc:spChg chg="mod">
          <ac:chgData name="Himadri Tewari" userId="669d7c8e0462f81e" providerId="LiveId" clId="{CE164A8D-2D61-48F6-BEC1-1E2262473EDF}" dt="2019-09-28T03:26:57.861" v="1301" actId="255"/>
          <ac:spMkLst>
            <pc:docMk/>
            <pc:sldMk cId="0" sldId="258"/>
            <ac:spMk id="68" creationId="{00000000-0000-0000-0000-000000000000}"/>
          </ac:spMkLst>
        </pc:spChg>
        <pc:spChg chg="mod">
          <ac:chgData name="Himadri Tewari" userId="669d7c8e0462f81e" providerId="LiveId" clId="{CE164A8D-2D61-48F6-BEC1-1E2262473EDF}" dt="2019-09-28T03:27:07.332" v="1302"/>
          <ac:spMkLst>
            <pc:docMk/>
            <pc:sldMk cId="0" sldId="258"/>
            <ac:spMk id="69" creationId="{00000000-0000-0000-0000-000000000000}"/>
          </ac:spMkLst>
        </pc:spChg>
      </pc:sldChg>
      <pc:sldChg chg="modSp add">
        <pc:chgData name="Himadri Tewari" userId="669d7c8e0462f81e" providerId="LiveId" clId="{CE164A8D-2D61-48F6-BEC1-1E2262473EDF}" dt="2019-09-28T04:47:37.479" v="1947" actId="1076"/>
        <pc:sldMkLst>
          <pc:docMk/>
          <pc:sldMk cId="733388027" sldId="283"/>
        </pc:sldMkLst>
        <pc:spChg chg="mod">
          <ac:chgData name="Himadri Tewari" userId="669d7c8e0462f81e" providerId="LiveId" clId="{CE164A8D-2D61-48F6-BEC1-1E2262473EDF}" dt="2019-09-28T01:48:11.090" v="1204" actId="20577"/>
          <ac:spMkLst>
            <pc:docMk/>
            <pc:sldMk cId="733388027" sldId="283"/>
            <ac:spMk id="59" creationId="{00000000-0000-0000-0000-000000000000}"/>
          </ac:spMkLst>
        </pc:spChg>
        <pc:spChg chg="mod">
          <ac:chgData name="Himadri Tewari" userId="669d7c8e0462f81e" providerId="LiveId" clId="{CE164A8D-2D61-48F6-BEC1-1E2262473EDF}" dt="2019-09-28T04:47:37.479" v="1947" actId="1076"/>
          <ac:spMkLst>
            <pc:docMk/>
            <pc:sldMk cId="733388027" sldId="283"/>
            <ac:spMk id="61" creationId="{00000000-0000-0000-0000-000000000000}"/>
          </ac:spMkLst>
        </pc:spChg>
      </pc:sldChg>
      <pc:sldChg chg="addSp delSp modSp add">
        <pc:chgData name="Himadri Tewari" userId="669d7c8e0462f81e" providerId="LiveId" clId="{CE164A8D-2D61-48F6-BEC1-1E2262473EDF}" dt="2019-09-28T04:18:57.073" v="1561" actId="20577"/>
        <pc:sldMkLst>
          <pc:docMk/>
          <pc:sldMk cId="1104996475" sldId="284"/>
        </pc:sldMkLst>
        <pc:spChg chg="add del mod">
          <ac:chgData name="Himadri Tewari" userId="669d7c8e0462f81e" providerId="LiveId" clId="{CE164A8D-2D61-48F6-BEC1-1E2262473EDF}" dt="2019-09-28T03:48:18.770" v="1334" actId="478"/>
          <ac:spMkLst>
            <pc:docMk/>
            <pc:sldMk cId="1104996475" sldId="284"/>
            <ac:spMk id="3" creationId="{C1FF6531-96E6-403B-B1E1-11F7B288CE2C}"/>
          </ac:spMkLst>
        </pc:spChg>
        <pc:spChg chg="add del">
          <ac:chgData name="Himadri Tewari" userId="669d7c8e0462f81e" providerId="LiveId" clId="{CE164A8D-2D61-48F6-BEC1-1E2262473EDF}" dt="2019-09-28T03:48:34.113" v="1338"/>
          <ac:spMkLst>
            <pc:docMk/>
            <pc:sldMk cId="1104996475" sldId="284"/>
            <ac:spMk id="4" creationId="{A7101625-40FC-49D2-AA7A-A4C1E2152D27}"/>
          </ac:spMkLst>
        </pc:spChg>
        <pc:spChg chg="mod">
          <ac:chgData name="Himadri Tewari" userId="669d7c8e0462f81e" providerId="LiveId" clId="{CE164A8D-2D61-48F6-BEC1-1E2262473EDF}" dt="2019-09-28T03:46:54.369" v="1319" actId="20577"/>
          <ac:spMkLst>
            <pc:docMk/>
            <pc:sldMk cId="1104996475" sldId="284"/>
            <ac:spMk id="59" creationId="{00000000-0000-0000-0000-000000000000}"/>
          </ac:spMkLst>
        </pc:spChg>
        <pc:spChg chg="add del mod">
          <ac:chgData name="Himadri Tewari" userId="669d7c8e0462f81e" providerId="LiveId" clId="{CE164A8D-2D61-48F6-BEC1-1E2262473EDF}" dt="2019-09-28T04:18:57.073" v="1561" actId="20577"/>
          <ac:spMkLst>
            <pc:docMk/>
            <pc:sldMk cId="1104996475" sldId="284"/>
            <ac:spMk id="61" creationId="{00000000-0000-0000-0000-000000000000}"/>
          </ac:spMkLst>
        </pc:spChg>
      </pc:sldChg>
      <pc:sldChg chg="addSp delSp modSp add del">
        <pc:chgData name="Himadri Tewari" userId="669d7c8e0462f81e" providerId="LiveId" clId="{CE164A8D-2D61-48F6-BEC1-1E2262473EDF}" dt="2019-09-28T04:21:30.438" v="1649" actId="47"/>
        <pc:sldMkLst>
          <pc:docMk/>
          <pc:sldMk cId="1830651824" sldId="285"/>
        </pc:sldMkLst>
        <pc:spChg chg="add del">
          <ac:chgData name="Himadri Tewari" userId="669d7c8e0462f81e" providerId="LiveId" clId="{CE164A8D-2D61-48F6-BEC1-1E2262473EDF}" dt="2019-09-28T04:20:09.068" v="1629"/>
          <ac:spMkLst>
            <pc:docMk/>
            <pc:sldMk cId="1830651824" sldId="285"/>
            <ac:spMk id="4" creationId="{8670B610-92F9-4C45-94D0-BA3CDA0F1397}"/>
          </ac:spMkLst>
        </pc:spChg>
        <pc:spChg chg="add del">
          <ac:chgData name="Himadri Tewari" userId="669d7c8e0462f81e" providerId="LiveId" clId="{CE164A8D-2D61-48F6-BEC1-1E2262473EDF}" dt="2019-09-28T04:20:22.496" v="1631"/>
          <ac:spMkLst>
            <pc:docMk/>
            <pc:sldMk cId="1830651824" sldId="285"/>
            <ac:spMk id="5" creationId="{C004124D-7EE7-4F69-833C-DB65EF1FCA1B}"/>
          </ac:spMkLst>
        </pc:spChg>
        <pc:spChg chg="mod">
          <ac:chgData name="Himadri Tewari" userId="669d7c8e0462f81e" providerId="LiveId" clId="{CE164A8D-2D61-48F6-BEC1-1E2262473EDF}" dt="2019-09-28T04:11:28.765" v="1534" actId="20577"/>
          <ac:spMkLst>
            <pc:docMk/>
            <pc:sldMk cId="1830651824" sldId="285"/>
            <ac:spMk id="59" creationId="{00000000-0000-0000-0000-000000000000}"/>
          </ac:spMkLst>
        </pc:spChg>
        <pc:spChg chg="mod">
          <ac:chgData name="Himadri Tewari" userId="669d7c8e0462f81e" providerId="LiveId" clId="{CE164A8D-2D61-48F6-BEC1-1E2262473EDF}" dt="2019-09-28T04:20:01.483" v="1627" actId="20577"/>
          <ac:spMkLst>
            <pc:docMk/>
            <pc:sldMk cId="1830651824" sldId="285"/>
            <ac:spMk id="61" creationId="{00000000-0000-0000-0000-000000000000}"/>
          </ac:spMkLst>
        </pc:spChg>
        <pc:picChg chg="add del">
          <ac:chgData name="Himadri Tewari" userId="669d7c8e0462f81e" providerId="LiveId" clId="{CE164A8D-2D61-48F6-BEC1-1E2262473EDF}" dt="2019-09-28T04:17:18.347" v="1539"/>
          <ac:picMkLst>
            <pc:docMk/>
            <pc:sldMk cId="1830651824" sldId="285"/>
            <ac:picMk id="2" creationId="{32CC2429-5BEF-4CDE-B4FC-438D788CD6B6}"/>
          </ac:picMkLst>
        </pc:picChg>
        <pc:picChg chg="add mod">
          <ac:chgData name="Himadri Tewari" userId="669d7c8e0462f81e" providerId="LiveId" clId="{CE164A8D-2D61-48F6-BEC1-1E2262473EDF}" dt="2019-09-28T04:19:47.362" v="1621" actId="1076"/>
          <ac:picMkLst>
            <pc:docMk/>
            <pc:sldMk cId="1830651824" sldId="285"/>
            <ac:picMk id="3" creationId="{AE4B6B8E-D6AB-46EA-9460-4B50CBB77B1F}"/>
          </ac:picMkLst>
        </pc:picChg>
      </pc:sldChg>
      <pc:sldChg chg="modSp add">
        <pc:chgData name="Himadri Tewari" userId="669d7c8e0462f81e" providerId="LiveId" clId="{CE164A8D-2D61-48F6-BEC1-1E2262473EDF}" dt="2019-09-28T04:24:56.971" v="1680" actId="14100"/>
        <pc:sldMkLst>
          <pc:docMk/>
          <pc:sldMk cId="2011756163" sldId="286"/>
        </pc:sldMkLst>
        <pc:spChg chg="mod">
          <ac:chgData name="Himadri Tewari" userId="669d7c8e0462f81e" providerId="LiveId" clId="{CE164A8D-2D61-48F6-BEC1-1E2262473EDF}" dt="2019-09-28T04:20:34.987" v="1645" actId="20577"/>
          <ac:spMkLst>
            <pc:docMk/>
            <pc:sldMk cId="2011756163" sldId="286"/>
            <ac:spMk id="59" creationId="{00000000-0000-0000-0000-000000000000}"/>
          </ac:spMkLst>
        </pc:spChg>
        <pc:spChg chg="mod">
          <ac:chgData name="Himadri Tewari" userId="669d7c8e0462f81e" providerId="LiveId" clId="{CE164A8D-2D61-48F6-BEC1-1E2262473EDF}" dt="2019-09-28T04:24:56.971" v="1680" actId="14100"/>
          <ac:spMkLst>
            <pc:docMk/>
            <pc:sldMk cId="2011756163" sldId="286"/>
            <ac:spMk id="61" creationId="{00000000-0000-0000-0000-000000000000}"/>
          </ac:spMkLst>
        </pc:spChg>
        <pc:picChg chg="mod">
          <ac:chgData name="Himadri Tewari" userId="669d7c8e0462f81e" providerId="LiveId" clId="{CE164A8D-2D61-48F6-BEC1-1E2262473EDF}" dt="2019-09-28T04:21:15.427" v="1648" actId="1076"/>
          <ac:picMkLst>
            <pc:docMk/>
            <pc:sldMk cId="2011756163" sldId="286"/>
            <ac:picMk id="3" creationId="{AE4B6B8E-D6AB-46EA-9460-4B50CBB77B1F}"/>
          </ac:picMkLst>
        </pc:picChg>
      </pc:sldChg>
      <pc:sldChg chg="addSp delSp modSp add">
        <pc:chgData name="Himadri Tewari" userId="669d7c8e0462f81e" providerId="LiveId" clId="{CE164A8D-2D61-48F6-BEC1-1E2262473EDF}" dt="2019-09-28T04:35:16.648" v="1791" actId="20577"/>
        <pc:sldMkLst>
          <pc:docMk/>
          <pc:sldMk cId="1213548583" sldId="287"/>
        </pc:sldMkLst>
        <pc:spChg chg="add mod">
          <ac:chgData name="Himadri Tewari" userId="669d7c8e0462f81e" providerId="LiveId" clId="{CE164A8D-2D61-48F6-BEC1-1E2262473EDF}" dt="2019-09-28T04:22:18.791" v="1653" actId="571"/>
          <ac:spMkLst>
            <pc:docMk/>
            <pc:sldMk cId="1213548583" sldId="287"/>
            <ac:spMk id="6" creationId="{2EA75495-EEF5-41A3-A916-B6C0AEB67D52}"/>
          </ac:spMkLst>
        </pc:spChg>
        <pc:spChg chg="mod">
          <ac:chgData name="Himadri Tewari" userId="669d7c8e0462f81e" providerId="LiveId" clId="{CE164A8D-2D61-48F6-BEC1-1E2262473EDF}" dt="2019-09-28T04:35:16.648" v="1791" actId="20577"/>
          <ac:spMkLst>
            <pc:docMk/>
            <pc:sldMk cId="1213548583" sldId="287"/>
            <ac:spMk id="61" creationId="{00000000-0000-0000-0000-000000000000}"/>
          </ac:spMkLst>
        </pc:spChg>
        <pc:picChg chg="del">
          <ac:chgData name="Himadri Tewari" userId="669d7c8e0462f81e" providerId="LiveId" clId="{CE164A8D-2D61-48F6-BEC1-1E2262473EDF}" dt="2019-09-28T04:22:31.662" v="1655" actId="478"/>
          <ac:picMkLst>
            <pc:docMk/>
            <pc:sldMk cId="1213548583" sldId="287"/>
            <ac:picMk id="3" creationId="{AE4B6B8E-D6AB-46EA-9460-4B50CBB77B1F}"/>
          </ac:picMkLst>
        </pc:picChg>
        <pc:picChg chg="add mod">
          <ac:chgData name="Himadri Tewari" userId="669d7c8e0462f81e" providerId="LiveId" clId="{CE164A8D-2D61-48F6-BEC1-1E2262473EDF}" dt="2019-09-28T04:23:49.235" v="1675" actId="1076"/>
          <ac:picMkLst>
            <pc:docMk/>
            <pc:sldMk cId="1213548583" sldId="287"/>
            <ac:picMk id="7" creationId="{13F0FDC6-FB77-4D21-8E7F-3A6828A0923E}"/>
          </ac:picMkLst>
        </pc:picChg>
        <pc:picChg chg="add mod">
          <ac:chgData name="Himadri Tewari" userId="669d7c8e0462f81e" providerId="LiveId" clId="{CE164A8D-2D61-48F6-BEC1-1E2262473EDF}" dt="2019-09-28T04:23:49.235" v="1675" actId="1076"/>
          <ac:picMkLst>
            <pc:docMk/>
            <pc:sldMk cId="1213548583" sldId="287"/>
            <ac:picMk id="8" creationId="{CAB05D56-BA52-4FC0-8B4A-7D2D5BC0B4A5}"/>
          </ac:picMkLst>
        </pc:picChg>
        <pc:picChg chg="add mod">
          <ac:chgData name="Himadri Tewari" userId="669d7c8e0462f81e" providerId="LiveId" clId="{CE164A8D-2D61-48F6-BEC1-1E2262473EDF}" dt="2019-09-28T04:23:49.235" v="1675" actId="1076"/>
          <ac:picMkLst>
            <pc:docMk/>
            <pc:sldMk cId="1213548583" sldId="287"/>
            <ac:picMk id="9" creationId="{B4E23066-0F26-42E3-9084-23FC3BC89629}"/>
          </ac:picMkLst>
        </pc:picChg>
      </pc:sldChg>
      <pc:sldChg chg="addSp delSp modSp add">
        <pc:chgData name="Himadri Tewari" userId="669d7c8e0462f81e" providerId="LiveId" clId="{CE164A8D-2D61-48F6-BEC1-1E2262473EDF}" dt="2019-09-28T04:35:26.248" v="1798" actId="20577"/>
        <pc:sldMkLst>
          <pc:docMk/>
          <pc:sldMk cId="3546016214" sldId="288"/>
        </pc:sldMkLst>
        <pc:spChg chg="mod">
          <ac:chgData name="Himadri Tewari" userId="669d7c8e0462f81e" providerId="LiveId" clId="{CE164A8D-2D61-48F6-BEC1-1E2262473EDF}" dt="2019-09-28T04:35:26.248" v="1798" actId="20577"/>
          <ac:spMkLst>
            <pc:docMk/>
            <pc:sldMk cId="3546016214" sldId="288"/>
            <ac:spMk id="61" creationId="{00000000-0000-0000-0000-000000000000}"/>
          </ac:spMkLst>
        </pc:spChg>
        <pc:picChg chg="del">
          <ac:chgData name="Himadri Tewari" userId="669d7c8e0462f81e" providerId="LiveId" clId="{CE164A8D-2D61-48F6-BEC1-1E2262473EDF}" dt="2019-09-28T04:25:32.603" v="1683" actId="478"/>
          <ac:picMkLst>
            <pc:docMk/>
            <pc:sldMk cId="3546016214" sldId="288"/>
            <ac:picMk id="7" creationId="{13F0FDC6-FB77-4D21-8E7F-3A6828A0923E}"/>
          </ac:picMkLst>
        </pc:picChg>
        <pc:picChg chg="del">
          <ac:chgData name="Himadri Tewari" userId="669d7c8e0462f81e" providerId="LiveId" clId="{CE164A8D-2D61-48F6-BEC1-1E2262473EDF}" dt="2019-09-28T04:25:33.378" v="1684" actId="478"/>
          <ac:picMkLst>
            <pc:docMk/>
            <pc:sldMk cId="3546016214" sldId="288"/>
            <ac:picMk id="8" creationId="{CAB05D56-BA52-4FC0-8B4A-7D2D5BC0B4A5}"/>
          </ac:picMkLst>
        </pc:picChg>
        <pc:picChg chg="del">
          <ac:chgData name="Himadri Tewari" userId="669d7c8e0462f81e" providerId="LiveId" clId="{CE164A8D-2D61-48F6-BEC1-1E2262473EDF}" dt="2019-09-28T04:25:33.966" v="1685" actId="478"/>
          <ac:picMkLst>
            <pc:docMk/>
            <pc:sldMk cId="3546016214" sldId="288"/>
            <ac:picMk id="9" creationId="{B4E23066-0F26-42E3-9084-23FC3BC89629}"/>
          </ac:picMkLst>
        </pc:picChg>
        <pc:picChg chg="add mod">
          <ac:chgData name="Himadri Tewari" userId="669d7c8e0462f81e" providerId="LiveId" clId="{CE164A8D-2D61-48F6-BEC1-1E2262473EDF}" dt="2019-09-28T04:26:44.339" v="1705" actId="1076"/>
          <ac:picMkLst>
            <pc:docMk/>
            <pc:sldMk cId="3546016214" sldId="288"/>
            <ac:picMk id="10" creationId="{8165747D-4977-4F77-823E-FE20D1E3B318}"/>
          </ac:picMkLst>
        </pc:picChg>
        <pc:picChg chg="add mod">
          <ac:chgData name="Himadri Tewari" userId="669d7c8e0462f81e" providerId="LiveId" clId="{CE164A8D-2D61-48F6-BEC1-1E2262473EDF}" dt="2019-09-28T04:26:44.339" v="1705" actId="1076"/>
          <ac:picMkLst>
            <pc:docMk/>
            <pc:sldMk cId="3546016214" sldId="288"/>
            <ac:picMk id="11" creationId="{CA26D237-BB14-4433-937E-57A460D4E1CB}"/>
          </ac:picMkLst>
        </pc:picChg>
        <pc:picChg chg="add mod">
          <ac:chgData name="Himadri Tewari" userId="669d7c8e0462f81e" providerId="LiveId" clId="{CE164A8D-2D61-48F6-BEC1-1E2262473EDF}" dt="2019-09-28T04:26:44.339" v="1705" actId="1076"/>
          <ac:picMkLst>
            <pc:docMk/>
            <pc:sldMk cId="3546016214" sldId="288"/>
            <ac:picMk id="12" creationId="{96954F17-C663-40EB-A16E-ADF2E11947C3}"/>
          </ac:picMkLst>
        </pc:picChg>
      </pc:sldChg>
      <pc:sldChg chg="addSp delSp modSp add">
        <pc:chgData name="Himadri Tewari" userId="669d7c8e0462f81e" providerId="LiveId" clId="{CE164A8D-2D61-48F6-BEC1-1E2262473EDF}" dt="2019-09-28T04:35:36.592" v="1802" actId="20577"/>
        <pc:sldMkLst>
          <pc:docMk/>
          <pc:sldMk cId="722719111" sldId="289"/>
        </pc:sldMkLst>
        <pc:spChg chg="mod">
          <ac:chgData name="Himadri Tewari" userId="669d7c8e0462f81e" providerId="LiveId" clId="{CE164A8D-2D61-48F6-BEC1-1E2262473EDF}" dt="2019-09-28T04:35:36.592" v="1802" actId="20577"/>
          <ac:spMkLst>
            <pc:docMk/>
            <pc:sldMk cId="722719111" sldId="289"/>
            <ac:spMk id="61" creationId="{00000000-0000-0000-0000-000000000000}"/>
          </ac:spMkLst>
        </pc:spChg>
        <pc:picChg chg="add mod">
          <ac:chgData name="Himadri Tewari" userId="669d7c8e0462f81e" providerId="LiveId" clId="{CE164A8D-2D61-48F6-BEC1-1E2262473EDF}" dt="2019-09-28T04:33:48.304" v="1746" actId="14100"/>
          <ac:picMkLst>
            <pc:docMk/>
            <pc:sldMk cId="722719111" sldId="289"/>
            <ac:picMk id="8" creationId="{D27593A0-1AE7-4227-8877-E9EA9797C4A4}"/>
          </ac:picMkLst>
        </pc:picChg>
        <pc:picChg chg="add mod">
          <ac:chgData name="Himadri Tewari" userId="669d7c8e0462f81e" providerId="LiveId" clId="{CE164A8D-2D61-48F6-BEC1-1E2262473EDF}" dt="2019-09-28T04:33:43.497" v="1744" actId="1076"/>
          <ac:picMkLst>
            <pc:docMk/>
            <pc:sldMk cId="722719111" sldId="289"/>
            <ac:picMk id="9" creationId="{FAB19696-7936-4CFD-BAE4-EB39CC27E89B}"/>
          </ac:picMkLst>
        </pc:picChg>
        <pc:picChg chg="del">
          <ac:chgData name="Himadri Tewari" userId="669d7c8e0462f81e" providerId="LiveId" clId="{CE164A8D-2D61-48F6-BEC1-1E2262473EDF}" dt="2019-09-28T04:31:05.680" v="1710" actId="478"/>
          <ac:picMkLst>
            <pc:docMk/>
            <pc:sldMk cId="722719111" sldId="289"/>
            <ac:picMk id="10" creationId="{8165747D-4977-4F77-823E-FE20D1E3B318}"/>
          </ac:picMkLst>
        </pc:picChg>
        <pc:picChg chg="del">
          <ac:chgData name="Himadri Tewari" userId="669d7c8e0462f81e" providerId="LiveId" clId="{CE164A8D-2D61-48F6-BEC1-1E2262473EDF}" dt="2019-09-28T04:31:06.358" v="1711" actId="478"/>
          <ac:picMkLst>
            <pc:docMk/>
            <pc:sldMk cId="722719111" sldId="289"/>
            <ac:picMk id="11" creationId="{CA26D237-BB14-4433-937E-57A460D4E1CB}"/>
          </ac:picMkLst>
        </pc:picChg>
        <pc:picChg chg="del">
          <ac:chgData name="Himadri Tewari" userId="669d7c8e0462f81e" providerId="LiveId" clId="{CE164A8D-2D61-48F6-BEC1-1E2262473EDF}" dt="2019-09-28T04:31:06.947" v="1712" actId="478"/>
          <ac:picMkLst>
            <pc:docMk/>
            <pc:sldMk cId="722719111" sldId="289"/>
            <ac:picMk id="12" creationId="{96954F17-C663-40EB-A16E-ADF2E11947C3}"/>
          </ac:picMkLst>
        </pc:picChg>
      </pc:sldChg>
      <pc:sldChg chg="addSp delSp modSp add">
        <pc:chgData name="Himadri Tewari" userId="669d7c8e0462f81e" providerId="LiveId" clId="{CE164A8D-2D61-48F6-BEC1-1E2262473EDF}" dt="2019-09-28T05:03:31.146" v="2373" actId="20577"/>
        <pc:sldMkLst>
          <pc:docMk/>
          <pc:sldMk cId="3217499709" sldId="290"/>
        </pc:sldMkLst>
        <pc:spChg chg="add del mod">
          <ac:chgData name="Himadri Tewari" userId="669d7c8e0462f81e" providerId="LiveId" clId="{CE164A8D-2D61-48F6-BEC1-1E2262473EDF}" dt="2019-09-28T04:44:26.091" v="1931" actId="478"/>
          <ac:spMkLst>
            <pc:docMk/>
            <pc:sldMk cId="3217499709" sldId="290"/>
            <ac:spMk id="3" creationId="{89B0F197-6362-4C8D-8542-AFF228A73F5D}"/>
          </ac:spMkLst>
        </pc:spChg>
        <pc:spChg chg="add mod">
          <ac:chgData name="Himadri Tewari" userId="669d7c8e0462f81e" providerId="LiveId" clId="{CE164A8D-2D61-48F6-BEC1-1E2262473EDF}" dt="2019-09-28T05:03:31.146" v="2373" actId="20577"/>
          <ac:spMkLst>
            <pc:docMk/>
            <pc:sldMk cId="3217499709" sldId="290"/>
            <ac:spMk id="7" creationId="{237880D1-7C08-4C01-B6EE-9CB0CB2D8105}"/>
          </ac:spMkLst>
        </pc:spChg>
        <pc:spChg chg="mod">
          <ac:chgData name="Himadri Tewari" userId="669d7c8e0462f81e" providerId="LiveId" clId="{CE164A8D-2D61-48F6-BEC1-1E2262473EDF}" dt="2019-09-28T04:44:02.291" v="1925" actId="20577"/>
          <ac:spMkLst>
            <pc:docMk/>
            <pc:sldMk cId="3217499709" sldId="290"/>
            <ac:spMk id="59" creationId="{00000000-0000-0000-0000-000000000000}"/>
          </ac:spMkLst>
        </pc:spChg>
        <pc:spChg chg="del mod">
          <ac:chgData name="Himadri Tewari" userId="669d7c8e0462f81e" providerId="LiveId" clId="{CE164A8D-2D61-48F6-BEC1-1E2262473EDF}" dt="2019-09-28T04:44:19.316" v="1930" actId="478"/>
          <ac:spMkLst>
            <pc:docMk/>
            <pc:sldMk cId="3217499709" sldId="290"/>
            <ac:spMk id="61" creationId="{00000000-0000-0000-0000-000000000000}"/>
          </ac:spMkLst>
        </pc:spChg>
        <pc:picChg chg="del">
          <ac:chgData name="Himadri Tewari" userId="669d7c8e0462f81e" providerId="LiveId" clId="{CE164A8D-2D61-48F6-BEC1-1E2262473EDF}" dt="2019-09-28T04:44:04.142" v="1926" actId="478"/>
          <ac:picMkLst>
            <pc:docMk/>
            <pc:sldMk cId="3217499709" sldId="290"/>
            <ac:picMk id="8" creationId="{D27593A0-1AE7-4227-8877-E9EA9797C4A4}"/>
          </ac:picMkLst>
        </pc:picChg>
        <pc:picChg chg="del">
          <ac:chgData name="Himadri Tewari" userId="669d7c8e0462f81e" providerId="LiveId" clId="{CE164A8D-2D61-48F6-BEC1-1E2262473EDF}" dt="2019-09-28T04:44:04.613" v="1927" actId="478"/>
          <ac:picMkLst>
            <pc:docMk/>
            <pc:sldMk cId="3217499709" sldId="290"/>
            <ac:picMk id="9" creationId="{FAB19696-7936-4CFD-BAE4-EB39CC27E89B}"/>
          </ac:picMkLst>
        </pc:picChg>
      </pc:sldChg>
      <pc:sldChg chg="addSp delSp modSp add ord">
        <pc:chgData name="Himadri Tewari" userId="669d7c8e0462f81e" providerId="LiveId" clId="{CE164A8D-2D61-48F6-BEC1-1E2262473EDF}" dt="2019-09-28T04:41:24.920" v="1915" actId="14100"/>
        <pc:sldMkLst>
          <pc:docMk/>
          <pc:sldMk cId="2974178625" sldId="291"/>
        </pc:sldMkLst>
        <pc:spChg chg="mod">
          <ac:chgData name="Himadri Tewari" userId="669d7c8e0462f81e" providerId="LiveId" clId="{CE164A8D-2D61-48F6-BEC1-1E2262473EDF}" dt="2019-09-28T04:40:39.341" v="1907" actId="108"/>
          <ac:spMkLst>
            <pc:docMk/>
            <pc:sldMk cId="2974178625" sldId="291"/>
            <ac:spMk id="61" creationId="{00000000-0000-0000-0000-000000000000}"/>
          </ac:spMkLst>
        </pc:spChg>
        <pc:picChg chg="add del mod modCrop">
          <ac:chgData name="Himadri Tewari" userId="669d7c8e0462f81e" providerId="LiveId" clId="{CE164A8D-2D61-48F6-BEC1-1E2262473EDF}" dt="2019-09-28T04:38:16.192" v="1874" actId="478"/>
          <ac:picMkLst>
            <pc:docMk/>
            <pc:sldMk cId="2974178625" sldId="291"/>
            <ac:picMk id="7" creationId="{109D944D-6950-41AD-BE85-CE3D8542DF01}"/>
          </ac:picMkLst>
        </pc:picChg>
        <pc:picChg chg="del">
          <ac:chgData name="Himadri Tewari" userId="669d7c8e0462f81e" providerId="LiveId" clId="{CE164A8D-2D61-48F6-BEC1-1E2262473EDF}" dt="2019-09-28T04:37:21.590" v="1859" actId="478"/>
          <ac:picMkLst>
            <pc:docMk/>
            <pc:sldMk cId="2974178625" sldId="291"/>
            <ac:picMk id="8" creationId="{D27593A0-1AE7-4227-8877-E9EA9797C4A4}"/>
          </ac:picMkLst>
        </pc:picChg>
        <pc:picChg chg="del">
          <ac:chgData name="Himadri Tewari" userId="669d7c8e0462f81e" providerId="LiveId" clId="{CE164A8D-2D61-48F6-BEC1-1E2262473EDF}" dt="2019-09-28T04:37:22.228" v="1860" actId="478"/>
          <ac:picMkLst>
            <pc:docMk/>
            <pc:sldMk cId="2974178625" sldId="291"/>
            <ac:picMk id="9" creationId="{FAB19696-7936-4CFD-BAE4-EB39CC27E89B}"/>
          </ac:picMkLst>
        </pc:picChg>
        <pc:picChg chg="add del mod">
          <ac:chgData name="Himadri Tewari" userId="669d7c8e0462f81e" providerId="LiveId" clId="{CE164A8D-2D61-48F6-BEC1-1E2262473EDF}" dt="2019-09-28T04:38:16.799" v="1875" actId="478"/>
          <ac:picMkLst>
            <pc:docMk/>
            <pc:sldMk cId="2974178625" sldId="291"/>
            <ac:picMk id="10" creationId="{F172980C-DA0E-4E2C-8AB2-A3B80777E6C2}"/>
          </ac:picMkLst>
        </pc:picChg>
        <pc:picChg chg="add del mod">
          <ac:chgData name="Himadri Tewari" userId="669d7c8e0462f81e" providerId="LiveId" clId="{CE164A8D-2D61-48F6-BEC1-1E2262473EDF}" dt="2019-09-28T04:40:42.294" v="1908" actId="478"/>
          <ac:picMkLst>
            <pc:docMk/>
            <pc:sldMk cId="2974178625" sldId="291"/>
            <ac:picMk id="11" creationId="{2BBF55A8-FFBF-42CB-B0C4-8A000F96CBD8}"/>
          </ac:picMkLst>
        </pc:picChg>
        <pc:picChg chg="add del mod">
          <ac:chgData name="Himadri Tewari" userId="669d7c8e0462f81e" providerId="LiveId" clId="{CE164A8D-2D61-48F6-BEC1-1E2262473EDF}" dt="2019-09-28T04:40:42.840" v="1909" actId="478"/>
          <ac:picMkLst>
            <pc:docMk/>
            <pc:sldMk cId="2974178625" sldId="291"/>
            <ac:picMk id="12" creationId="{3EACF3EE-267A-4E76-9177-A4DFF1A4F557}"/>
          </ac:picMkLst>
        </pc:picChg>
        <pc:picChg chg="add mod">
          <ac:chgData name="Himadri Tewari" userId="669d7c8e0462f81e" providerId="LiveId" clId="{CE164A8D-2D61-48F6-BEC1-1E2262473EDF}" dt="2019-09-28T04:41:24.920" v="1915" actId="14100"/>
          <ac:picMkLst>
            <pc:docMk/>
            <pc:sldMk cId="2974178625" sldId="291"/>
            <ac:picMk id="13" creationId="{F3FC2A6E-D1CC-4EDB-9D9B-FF605B16C7F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8846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15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5202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Tree>
    <p:extLst>
      <p:ext uri="{BB962C8B-B14F-4D97-AF65-F5344CB8AC3E}">
        <p14:creationId xmlns:p14="http://schemas.microsoft.com/office/powerpoint/2010/main" val="2676492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569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836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6220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687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449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710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9039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34913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138914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480983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053389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57053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2325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5425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8617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90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097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1339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770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387709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040855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0189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893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110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16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6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678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154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759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7823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5653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stewari@syr.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hstewar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stewari/Syracuse-MS-Applied-Data-Science-Portfolio/tree/master/Projects/IST65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hstewari/Syracuse-MS-Applied-Data-Science-Portfolio/tree/master/Projects/IST659" TargetMode="External"/><Relationship Id="rId5" Type="http://schemas.openxmlformats.org/officeDocument/2006/relationships/hyperlink" Target="https://github.com/hstewari/Syracuse-MS-Applied-Data-Science-Portfolio/tree/master/Projects/IST707" TargetMode="External"/><Relationship Id="rId4" Type="http://schemas.openxmlformats.org/officeDocument/2006/relationships/hyperlink" Target="https://github.com/hstewari/Syracuse-MS-Applied-Data-Science-Portfolio/tree/master/Projects/IST73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1524000" y="83820"/>
            <a:ext cx="5796900" cy="1159800"/>
          </a:xfrm>
          <a:prstGeom prst="rect">
            <a:avLst/>
          </a:prstGeom>
        </p:spPr>
        <p:txBody>
          <a:bodyPr spcFirstLastPara="1" wrap="square" lIns="0" tIns="0" rIns="0" bIns="0" anchor="t" anchorCtr="0">
            <a:noAutofit/>
          </a:bodyPr>
          <a:lstStyle/>
          <a:p>
            <a:pPr algn="ctr"/>
            <a:r>
              <a:rPr lang="en-US" sz="3000" dirty="0"/>
              <a:t>Syracuse University</a:t>
            </a:r>
            <a:br>
              <a:rPr lang="en-US" sz="2800" dirty="0"/>
            </a:br>
            <a:r>
              <a:rPr lang="en-US" sz="1800" dirty="0"/>
              <a:t>School of Information Studies</a:t>
            </a:r>
            <a:br>
              <a:rPr lang="en-US" sz="1800" dirty="0"/>
            </a:br>
            <a:br>
              <a:rPr lang="en-US" sz="1800" dirty="0"/>
            </a:br>
            <a:br>
              <a:rPr lang="en-US" sz="1800" dirty="0"/>
            </a:br>
            <a:br>
              <a:rPr lang="en-US" sz="1800" dirty="0"/>
            </a:br>
            <a:br>
              <a:rPr lang="en-US" sz="1800" dirty="0"/>
            </a:br>
            <a:r>
              <a:rPr lang="en-US" sz="3000" dirty="0"/>
              <a:t>Master of Science</a:t>
            </a:r>
            <a:br>
              <a:rPr lang="en-US" sz="2800" dirty="0"/>
            </a:br>
            <a:r>
              <a:rPr lang="en-US" sz="1800" dirty="0"/>
              <a:t>Applied Data Science</a:t>
            </a:r>
            <a:br>
              <a:rPr lang="en-US" sz="1800" dirty="0"/>
            </a:br>
            <a:br>
              <a:rPr lang="en-US" sz="1800" dirty="0"/>
            </a:br>
            <a:r>
              <a:rPr lang="en-US" sz="2000" b="0" dirty="0"/>
              <a:t>Portfolio Milestone</a:t>
            </a:r>
            <a:br>
              <a:rPr lang="en-US" sz="2000" b="0" dirty="0"/>
            </a:br>
            <a:br>
              <a:rPr lang="en-US" sz="2000" dirty="0"/>
            </a:br>
            <a:br>
              <a:rPr lang="en-US" sz="2000" dirty="0"/>
            </a:br>
            <a:br>
              <a:rPr lang="en-US" sz="2000" dirty="0"/>
            </a:br>
            <a:br>
              <a:rPr lang="en-US" sz="2000" dirty="0"/>
            </a:br>
            <a:br>
              <a:rPr lang="en-US" sz="2000" dirty="0"/>
            </a:br>
            <a:endParaRPr sz="2000" dirty="0"/>
          </a:p>
        </p:txBody>
      </p:sp>
      <p:sp>
        <p:nvSpPr>
          <p:cNvPr id="3" name="Google Shape;54;p11">
            <a:extLst>
              <a:ext uri="{FF2B5EF4-FFF2-40B4-BE49-F238E27FC236}">
                <a16:creationId xmlns:a16="http://schemas.microsoft.com/office/drawing/2014/main" id="{981AF0D9-B660-4916-92FB-653CFF24ECCD}"/>
              </a:ext>
            </a:extLst>
          </p:cNvPr>
          <p:cNvSpPr txBox="1">
            <a:spLocks/>
          </p:cNvSpPr>
          <p:nvPr/>
        </p:nvSpPr>
        <p:spPr>
          <a:xfrm>
            <a:off x="114300" y="2571750"/>
            <a:ext cx="5796900" cy="115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9pPr>
          </a:lstStyle>
          <a:p>
            <a:br>
              <a:rPr lang="en-US" sz="2000" dirty="0"/>
            </a:br>
            <a:br>
              <a:rPr lang="en-US" sz="2000" dirty="0"/>
            </a:br>
            <a:br>
              <a:rPr lang="en-US" sz="2000" dirty="0"/>
            </a:br>
            <a:br>
              <a:rPr lang="en-US" sz="2000" dirty="0"/>
            </a:br>
            <a:br>
              <a:rPr lang="en-US" sz="2000" dirty="0"/>
            </a:br>
            <a:r>
              <a:rPr lang="en-US" sz="1600" b="0" dirty="0"/>
              <a:t>Himadri Tewari</a:t>
            </a:r>
            <a:br>
              <a:rPr lang="en-US" sz="1600" b="0" dirty="0"/>
            </a:br>
            <a:r>
              <a:rPr lang="en-US" sz="1600" b="0" dirty="0">
                <a:solidFill>
                  <a:schemeClr val="bg1">
                    <a:lumMod val="95000"/>
                  </a:schemeClr>
                </a:solidFill>
                <a:hlinkClick r:id="rId3">
                  <a:extLst>
                    <a:ext uri="{A12FA001-AC4F-418D-AE19-62706E023703}">
                      <ahyp:hlinkClr xmlns:ahyp="http://schemas.microsoft.com/office/drawing/2018/hyperlinkcolor" val="tx"/>
                    </a:ext>
                  </a:extLst>
                </a:hlinkClick>
              </a:rPr>
              <a:t>hstewari@syr.edu</a:t>
            </a:r>
            <a:br>
              <a:rPr lang="en-US" sz="1600" b="0" dirty="0">
                <a:solidFill>
                  <a:schemeClr val="bg1">
                    <a:lumMod val="95000"/>
                  </a:schemeClr>
                </a:solidFill>
              </a:rPr>
            </a:br>
            <a:r>
              <a:rPr lang="en-US" sz="1600" b="0" dirty="0">
                <a:solidFill>
                  <a:schemeClr val="bg1">
                    <a:lumMod val="95000"/>
                  </a:schemeClr>
                </a:solidFill>
              </a:rPr>
              <a:t>SUID – 227851541</a:t>
            </a:r>
            <a:br>
              <a:rPr lang="en-US" sz="1600" b="0" dirty="0">
                <a:solidFill>
                  <a:schemeClr val="bg1">
                    <a:lumMod val="95000"/>
                  </a:schemeClr>
                </a:solidFill>
              </a:rPr>
            </a:br>
            <a:r>
              <a:rPr lang="en-US" sz="1600" b="0" dirty="0">
                <a:solidFill>
                  <a:schemeClr val="bg1">
                    <a:lumMod val="95000"/>
                  </a:schemeClr>
                </a:solidFill>
                <a:hlinkClick r:id="rId4">
                  <a:extLst>
                    <a:ext uri="{A12FA001-AC4F-418D-AE19-62706E023703}">
                      <ahyp:hlinkClr xmlns:ahyp="http://schemas.microsoft.com/office/drawing/2018/hyperlinkcolor" val="tx"/>
                    </a:ext>
                  </a:extLst>
                </a:hlinkClick>
              </a:rPr>
              <a:t>https://github.com/hstewari</a:t>
            </a:r>
            <a:br>
              <a:rPr lang="en-US" b="0" dirty="0"/>
            </a:br>
            <a:br>
              <a:rPr lang="en-US" sz="2000" b="0" dirty="0"/>
            </a:br>
            <a:endParaRPr lang="en-US" sz="2000" b="0" dirty="0"/>
          </a:p>
        </p:txBody>
      </p:sp>
    </p:spTree>
  </p:cSld>
  <p:clrMapOvr>
    <a:masterClrMapping/>
  </p:clrMapOvr>
  <p:transition advTm="11175">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65000"/>
              <a:buFont typeface="Courier New" panose="02070309020205020404" pitchFamily="49" charset="0"/>
              <a:buChar char="o"/>
            </a:pPr>
            <a:r>
              <a:rPr lang="en-US" sz="1800" dirty="0"/>
              <a:t>The project provided an opportunity to collect external data, converting it by cleaning, transforming and modeling with the objective of identifying useful information, suggesting collections and supporting decision making.</a:t>
            </a:r>
          </a:p>
          <a:p>
            <a:pPr marL="285750" indent="-285750" algn="just">
              <a:buClr>
                <a:schemeClr val="bg1"/>
              </a:buClr>
              <a:buSzPct val="65000"/>
              <a:buFont typeface="Courier New" panose="02070309020205020404" pitchFamily="49" charset="0"/>
              <a:buChar char="o"/>
            </a:pPr>
            <a:r>
              <a:rPr lang="en-US" sz="1800" dirty="0"/>
              <a:t>Identify the trends, hidden pattern, design charts, and visuals and help the organization to take correct strategic decision.</a:t>
            </a:r>
          </a:p>
          <a:p>
            <a:pPr marL="285750" indent="-285750" algn="just">
              <a:buClr>
                <a:schemeClr val="bg1"/>
              </a:buClr>
              <a:buSzPct val="65000"/>
              <a:buFont typeface="Courier New" panose="02070309020205020404" pitchFamily="49" charset="0"/>
              <a:buChar char="o"/>
            </a:pPr>
            <a:r>
              <a:rPr lang="en-US" sz="1800" dirty="0"/>
              <a:t>User privacy is taken care in the project. It does not contain any personal information</a:t>
            </a:r>
          </a:p>
        </p:txBody>
      </p:sp>
    </p:spTree>
    <p:extLst>
      <p:ext uri="{BB962C8B-B14F-4D97-AF65-F5344CB8AC3E}">
        <p14:creationId xmlns:p14="http://schemas.microsoft.com/office/powerpoint/2010/main" val="3217499709"/>
      </p:ext>
    </p:extLst>
  </p:cSld>
  <p:clrMapOvr>
    <a:masterClrMapping/>
  </p:clrMapOvr>
  <p:transition advTm="34926">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525780" y="74590"/>
            <a:ext cx="4360500" cy="1159800"/>
          </a:xfrm>
          <a:prstGeom prst="rect">
            <a:avLst/>
          </a:prstGeom>
        </p:spPr>
        <p:txBody>
          <a:bodyPr spcFirstLastPara="1" wrap="square" lIns="0" tIns="0" rIns="0" bIns="0" anchor="b" anchorCtr="0">
            <a:noAutofit/>
          </a:bodyPr>
          <a:lstStyle/>
          <a:p>
            <a:pPr lvl="0">
              <a:spcBef>
                <a:spcPts val="600"/>
              </a:spcBef>
            </a:pPr>
            <a:r>
              <a:rPr lang="en-US" dirty="0"/>
              <a:t>IST 736 – Text Mining</a:t>
            </a:r>
          </a:p>
        </p:txBody>
      </p:sp>
      <p:sp>
        <p:nvSpPr>
          <p:cNvPr id="69" name="Google Shape;69;p13"/>
          <p:cNvSpPr txBox="1">
            <a:spLocks noGrp="1"/>
          </p:cNvSpPr>
          <p:nvPr>
            <p:ph type="subTitle" idx="4294967295"/>
          </p:nvPr>
        </p:nvSpPr>
        <p:spPr>
          <a:xfrm>
            <a:off x="640080" y="1373269"/>
            <a:ext cx="4360500" cy="3150600"/>
          </a:xfrm>
          <a:prstGeom prst="rect">
            <a:avLst/>
          </a:prstGeom>
        </p:spPr>
        <p:txBody>
          <a:bodyPr spcFirstLastPara="1" wrap="square" lIns="0" tIns="0" rIns="0" bIns="0" anchor="t" anchorCtr="0">
            <a:noAutofit/>
          </a:bodyPr>
          <a:lstStyle/>
          <a:p>
            <a:pPr marL="0" lvl="0" indent="0">
              <a:lnSpc>
                <a:spcPct val="90000"/>
              </a:lnSpc>
              <a:spcBef>
                <a:spcPts val="0"/>
              </a:spcBef>
              <a:buClr>
                <a:srgbClr val="000000"/>
              </a:buClr>
              <a:buSzPts val="4000"/>
              <a:buNone/>
            </a:pPr>
            <a:r>
              <a:rPr lang="en-US" sz="2300" dirty="0">
                <a:latin typeface="Titillium Web"/>
                <a:sym typeface="Calibri"/>
              </a:rPr>
              <a:t>Analysis of Employee Reviews: Amazon, Apple, Facebook, Google, Microsoft and Netflix</a:t>
            </a:r>
            <a:endParaRPr lang="en-US" sz="2300" dirty="0">
              <a:latin typeface="Titillium Web"/>
              <a:sym typeface="Arial"/>
            </a:endParaRP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2641276495"/>
      </p:ext>
    </p:extLst>
  </p:cSld>
  <p:clrMapOvr>
    <a:masterClrMapping/>
  </p:clrMapOvr>
  <p:transition advTm="23443">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goal of this project was to apply text mining techniques to employee reviews analysis.</a:t>
            </a:r>
          </a:p>
          <a:p>
            <a:pPr marL="101600" indent="0" algn="just">
              <a:lnSpc>
                <a:spcPct val="90000"/>
              </a:lnSpc>
              <a:buSzPts val="1900"/>
              <a:buNone/>
            </a:pPr>
            <a:r>
              <a:rPr lang="en-US" sz="1800" dirty="0"/>
              <a:t> </a:t>
            </a:r>
            <a:endParaRPr lang="en-US" sz="1800" dirty="0">
              <a:sym typeface="Calibri"/>
            </a:endParaRPr>
          </a:p>
          <a:p>
            <a:pPr marL="101600" indent="0" algn="just">
              <a:lnSpc>
                <a:spcPct val="90000"/>
              </a:lnSpc>
              <a:buSzPts val="1900"/>
              <a:buNone/>
            </a:pPr>
            <a:r>
              <a:rPr lang="en-US" sz="1800" dirty="0">
                <a:sym typeface="Calibri"/>
              </a:rPr>
              <a:t>Data Set – Over 67k employee reviews for Google, Amazon, Facebook, Apple, Netflix and Microsoft are collected from Kaggle dataset.</a:t>
            </a:r>
          </a:p>
          <a:p>
            <a:pPr marL="101600" indent="0" algn="just">
              <a:lnSpc>
                <a:spcPct val="90000"/>
              </a:lnSpc>
              <a:buSzPts val="1900"/>
              <a:buNone/>
            </a:pPr>
            <a:endParaRPr lang="en-US" sz="1800" dirty="0">
              <a:latin typeface="Calibri"/>
              <a:cs typeface="Calibri"/>
              <a:sym typeface="Calibri"/>
            </a:endParaRPr>
          </a:p>
          <a:p>
            <a:pPr marL="101600" indent="0" algn="just">
              <a:lnSpc>
                <a:spcPct val="90000"/>
              </a:lnSpc>
              <a:buSzPts val="2400"/>
              <a:buNone/>
            </a:pPr>
            <a:r>
              <a:rPr lang="en-US" sz="1800" dirty="0">
                <a:sym typeface="Calibri"/>
              </a:rPr>
              <a:t>Programming – Python, Jupyter Notebook</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668693483"/>
      </p:ext>
    </p:extLst>
  </p:cSld>
  <p:clrMapOvr>
    <a:masterClrMapping/>
  </p:clrMapOvr>
  <p:transition advTm="39815">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t>Summary of the dataset</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6" name="image7.png">
            <a:extLst>
              <a:ext uri="{FF2B5EF4-FFF2-40B4-BE49-F238E27FC236}">
                <a16:creationId xmlns:a16="http://schemas.microsoft.com/office/drawing/2014/main" id="{3AD0A7ED-E4A6-4FE4-B939-59D56E6A857B}"/>
              </a:ext>
            </a:extLst>
          </p:cNvPr>
          <p:cNvPicPr/>
          <p:nvPr/>
        </p:nvPicPr>
        <p:blipFill>
          <a:blip r:embed="rId3"/>
          <a:srcRect r="7532" b="2702"/>
          <a:stretch>
            <a:fillRect/>
          </a:stretch>
        </p:blipFill>
        <p:spPr>
          <a:xfrm>
            <a:off x="1421447" y="2046539"/>
            <a:ext cx="6331585" cy="2187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2596035"/>
      </p:ext>
    </p:extLst>
  </p:cSld>
  <p:clrMapOvr>
    <a:masterClrMapping/>
  </p:clrMapOvr>
  <p:transition advTm="55843">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t>As part of the data analysis process, review comments per year were compared for each of the company.</a:t>
            </a:r>
          </a:p>
          <a:p>
            <a:pPr marL="101600" lvl="0" indent="0" algn="just">
              <a:lnSpc>
                <a:spcPct val="90000"/>
              </a:lnSpc>
              <a:buSzPts val="1900"/>
              <a:buNone/>
            </a:pP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0" name="image31.png">
            <a:extLst>
              <a:ext uri="{FF2B5EF4-FFF2-40B4-BE49-F238E27FC236}">
                <a16:creationId xmlns:a16="http://schemas.microsoft.com/office/drawing/2014/main" id="{A35D4971-6204-42FF-AE59-AA647F1F37C7}"/>
              </a:ext>
            </a:extLst>
          </p:cNvPr>
          <p:cNvPicPr/>
          <p:nvPr/>
        </p:nvPicPr>
        <p:blipFill>
          <a:blip r:embed="rId3"/>
          <a:srcRect/>
          <a:stretch>
            <a:fillRect/>
          </a:stretch>
        </p:blipFill>
        <p:spPr>
          <a:xfrm>
            <a:off x="1002030" y="1608457"/>
            <a:ext cx="7170420" cy="3239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8725642"/>
      </p:ext>
    </p:extLst>
  </p:cSld>
  <p:clrMapOvr>
    <a:masterClrMapping/>
  </p:clrMapOvr>
  <p:transition advTm="30474">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next analysis was done to find out the review count per employee type and overall rating per employee type.</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8" name="image30.png">
            <a:extLst>
              <a:ext uri="{FF2B5EF4-FFF2-40B4-BE49-F238E27FC236}">
                <a16:creationId xmlns:a16="http://schemas.microsoft.com/office/drawing/2014/main" id="{200ABA62-F906-4500-B958-5BAB99FC59E6}"/>
              </a:ext>
            </a:extLst>
          </p:cNvPr>
          <p:cNvPicPr/>
          <p:nvPr/>
        </p:nvPicPr>
        <p:blipFill>
          <a:blip r:embed="rId3"/>
          <a:srcRect/>
          <a:stretch>
            <a:fillRect/>
          </a:stretch>
        </p:blipFill>
        <p:spPr>
          <a:xfrm>
            <a:off x="213360" y="1790700"/>
            <a:ext cx="4328160" cy="2782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29.png">
            <a:extLst>
              <a:ext uri="{FF2B5EF4-FFF2-40B4-BE49-F238E27FC236}">
                <a16:creationId xmlns:a16="http://schemas.microsoft.com/office/drawing/2014/main" id="{69B3E666-C480-4F47-8A4D-FB54782F1C53}"/>
              </a:ext>
            </a:extLst>
          </p:cNvPr>
          <p:cNvPicPr/>
          <p:nvPr/>
        </p:nvPicPr>
        <p:blipFill>
          <a:blip r:embed="rId4"/>
          <a:srcRect/>
          <a:stretch>
            <a:fillRect/>
          </a:stretch>
        </p:blipFill>
        <p:spPr>
          <a:xfrm>
            <a:off x="4742369" y="1790700"/>
            <a:ext cx="4286915" cy="2782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70263861"/>
      </p:ext>
    </p:extLst>
  </p:cSld>
  <p:clrMapOvr>
    <a:masterClrMapping/>
  </p:clrMapOvr>
  <p:transition advTm="38451">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lvl="0" algn="just">
              <a:lnSpc>
                <a:spcPct val="90000"/>
              </a:lnSpc>
              <a:buClr>
                <a:schemeClr val="bg1"/>
              </a:buClr>
              <a:buSzPct val="111000"/>
              <a:buFont typeface="Arial" panose="020B0604020202020204" pitchFamily="34" charset="0"/>
              <a:buChar char="•"/>
            </a:pPr>
            <a:r>
              <a:rPr lang="en-US" sz="1600" dirty="0">
                <a:sym typeface="Calibri"/>
              </a:rPr>
              <a:t>Best - SVM with Uni &amp; Bi Count vectorizer achieved 0.886 average accuracy over 10 folds cross-validation. SVM basically is better than MNB</a:t>
            </a:r>
          </a:p>
          <a:p>
            <a:pPr algn="just">
              <a:lnSpc>
                <a:spcPct val="90000"/>
              </a:lnSpc>
              <a:buClr>
                <a:schemeClr val="bg1"/>
              </a:buClr>
              <a:buSzPct val="111000"/>
              <a:buFont typeface="Arial" panose="020B0604020202020204" pitchFamily="34" charset="0"/>
              <a:buChar char="•"/>
            </a:pP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graphicFrame>
        <p:nvGraphicFramePr>
          <p:cNvPr id="2" name="Table 1">
            <a:extLst>
              <a:ext uri="{FF2B5EF4-FFF2-40B4-BE49-F238E27FC236}">
                <a16:creationId xmlns:a16="http://schemas.microsoft.com/office/drawing/2014/main" id="{864C2B5C-D04B-411F-B97A-DBA30B1BF21F}"/>
              </a:ext>
            </a:extLst>
          </p:cNvPr>
          <p:cNvGraphicFramePr>
            <a:graphicFrameLocks noGrp="1"/>
          </p:cNvGraphicFramePr>
          <p:nvPr>
            <p:extLst>
              <p:ext uri="{D42A27DB-BD31-4B8C-83A1-F6EECF244321}">
                <p14:modId xmlns:p14="http://schemas.microsoft.com/office/powerpoint/2010/main" val="3980710628"/>
              </p:ext>
            </p:extLst>
          </p:nvPr>
        </p:nvGraphicFramePr>
        <p:xfrm>
          <a:off x="503871" y="1275424"/>
          <a:ext cx="7868286" cy="938595"/>
        </p:xfrm>
        <a:graphic>
          <a:graphicData uri="http://schemas.openxmlformats.org/drawingml/2006/table">
            <a:tbl>
              <a:tblPr>
                <a:tableStyleId>{3C2FFA5D-87B4-456A-9821-1D502468CF0F}</a:tableStyleId>
              </a:tblPr>
              <a:tblGrid>
                <a:gridCol w="1752711">
                  <a:extLst>
                    <a:ext uri="{9D8B030D-6E8A-4147-A177-3AD203B41FA5}">
                      <a16:colId xmlns:a16="http://schemas.microsoft.com/office/drawing/2014/main" val="1042434868"/>
                    </a:ext>
                  </a:extLst>
                </a:gridCol>
                <a:gridCol w="983536">
                  <a:extLst>
                    <a:ext uri="{9D8B030D-6E8A-4147-A177-3AD203B41FA5}">
                      <a16:colId xmlns:a16="http://schemas.microsoft.com/office/drawing/2014/main" val="2645061288"/>
                    </a:ext>
                  </a:extLst>
                </a:gridCol>
                <a:gridCol w="1084411">
                  <a:extLst>
                    <a:ext uri="{9D8B030D-6E8A-4147-A177-3AD203B41FA5}">
                      <a16:colId xmlns:a16="http://schemas.microsoft.com/office/drawing/2014/main" val="1579928583"/>
                    </a:ext>
                  </a:extLst>
                </a:gridCol>
                <a:gridCol w="983536">
                  <a:extLst>
                    <a:ext uri="{9D8B030D-6E8A-4147-A177-3AD203B41FA5}">
                      <a16:colId xmlns:a16="http://schemas.microsoft.com/office/drawing/2014/main" val="2328223433"/>
                    </a:ext>
                  </a:extLst>
                </a:gridCol>
                <a:gridCol w="958317">
                  <a:extLst>
                    <a:ext uri="{9D8B030D-6E8A-4147-A177-3AD203B41FA5}">
                      <a16:colId xmlns:a16="http://schemas.microsoft.com/office/drawing/2014/main" val="1147776654"/>
                    </a:ext>
                  </a:extLst>
                </a:gridCol>
                <a:gridCol w="1097021">
                  <a:extLst>
                    <a:ext uri="{9D8B030D-6E8A-4147-A177-3AD203B41FA5}">
                      <a16:colId xmlns:a16="http://schemas.microsoft.com/office/drawing/2014/main" val="3858128973"/>
                    </a:ext>
                  </a:extLst>
                </a:gridCol>
                <a:gridCol w="1008754">
                  <a:extLst>
                    <a:ext uri="{9D8B030D-6E8A-4147-A177-3AD203B41FA5}">
                      <a16:colId xmlns:a16="http://schemas.microsoft.com/office/drawing/2014/main" val="3086357669"/>
                    </a:ext>
                  </a:extLst>
                </a:gridCol>
              </a:tblGrid>
              <a:tr h="264414">
                <a:tc>
                  <a:txBody>
                    <a:bodyPr/>
                    <a:lstStyle/>
                    <a:p>
                      <a:pPr marL="0" marR="0" algn="ctr">
                        <a:lnSpc>
                          <a:spcPct val="107000"/>
                        </a:lnSpc>
                        <a:spcBef>
                          <a:spcPts val="0"/>
                        </a:spcBef>
                        <a:spcAft>
                          <a:spcPts val="1000"/>
                        </a:spcAft>
                      </a:pPr>
                      <a:r>
                        <a:rPr lang="en-US" sz="1200">
                          <a:effectLst/>
                        </a:rPr>
                        <a:t>Model\Vectorizer</a:t>
                      </a:r>
                      <a:endParaRPr lang="en-US" sz="1100">
                        <a:effectLst/>
                        <a:latin typeface="Calibri" panose="020F0502020204030204" pitchFamily="34" charset="0"/>
                        <a:ea typeface="Calibri" panose="020F0502020204030204" pitchFamily="34" charset="0"/>
                      </a:endParaRPr>
                    </a:p>
                  </a:txBody>
                  <a:tcPr marL="63500" marR="63500" marT="63500" marB="63500"/>
                </a:tc>
                <a:tc gridSpan="2">
                  <a:txBody>
                    <a:bodyPr/>
                    <a:lstStyle/>
                    <a:p>
                      <a:pPr marL="0" marR="0" algn="ctr">
                        <a:lnSpc>
                          <a:spcPct val="107000"/>
                        </a:lnSpc>
                        <a:spcBef>
                          <a:spcPts val="0"/>
                        </a:spcBef>
                        <a:spcAft>
                          <a:spcPts val="1000"/>
                        </a:spcAft>
                      </a:pPr>
                      <a:r>
                        <a:rPr lang="en-US" sz="1200" dirty="0">
                          <a:effectLst/>
                        </a:rPr>
                        <a:t>Uni Count</a:t>
                      </a:r>
                      <a:endParaRPr lang="en-US" sz="1100" dirty="0">
                        <a:effectLst/>
                        <a:latin typeface="Calibri" panose="020F0502020204030204" pitchFamily="34" charset="0"/>
                        <a:ea typeface="Calibri" panose="020F0502020204030204" pitchFamily="34" charset="0"/>
                      </a:endParaRPr>
                    </a:p>
                  </a:txBody>
                  <a:tcPr marL="63500" marR="63500" marT="63500" marB="63500"/>
                </a:tc>
                <a:tc hMerge="1">
                  <a:txBody>
                    <a:bodyPr/>
                    <a:lstStyle/>
                    <a:p>
                      <a:endParaRPr lang="en-US"/>
                    </a:p>
                  </a:txBody>
                  <a:tcPr/>
                </a:tc>
                <a:tc gridSpan="2">
                  <a:txBody>
                    <a:bodyPr/>
                    <a:lstStyle/>
                    <a:p>
                      <a:pPr marL="0" marR="0" algn="ctr">
                        <a:lnSpc>
                          <a:spcPct val="107000"/>
                        </a:lnSpc>
                        <a:spcBef>
                          <a:spcPts val="0"/>
                        </a:spcBef>
                        <a:spcAft>
                          <a:spcPts val="1000"/>
                        </a:spcAft>
                      </a:pPr>
                      <a:r>
                        <a:rPr lang="en-US" sz="1200">
                          <a:effectLst/>
                        </a:rPr>
                        <a:t>Uni &amp; Bi Count</a:t>
                      </a:r>
                      <a:endParaRPr lang="en-US" sz="1100">
                        <a:effectLst/>
                        <a:latin typeface="Calibri" panose="020F0502020204030204" pitchFamily="34" charset="0"/>
                        <a:ea typeface="Calibri" panose="020F0502020204030204" pitchFamily="34" charset="0"/>
                      </a:endParaRPr>
                    </a:p>
                  </a:txBody>
                  <a:tcPr marL="63500" marR="63500" marT="63500" marB="63500"/>
                </a:tc>
                <a:tc hMerge="1">
                  <a:txBody>
                    <a:bodyPr/>
                    <a:lstStyle/>
                    <a:p>
                      <a:endParaRPr lang="en-US"/>
                    </a:p>
                  </a:txBody>
                  <a:tcPr/>
                </a:tc>
                <a:tc gridSpan="2">
                  <a:txBody>
                    <a:bodyPr/>
                    <a:lstStyle/>
                    <a:p>
                      <a:pPr marL="0" marR="0" algn="ctr">
                        <a:lnSpc>
                          <a:spcPct val="107000"/>
                        </a:lnSpc>
                        <a:spcBef>
                          <a:spcPts val="0"/>
                        </a:spcBef>
                        <a:spcAft>
                          <a:spcPts val="1000"/>
                        </a:spcAft>
                      </a:pPr>
                      <a:r>
                        <a:rPr lang="en-US" sz="1200">
                          <a:effectLst/>
                        </a:rPr>
                        <a:t>Uni &amp; Bi TFIDF</a:t>
                      </a:r>
                      <a:endParaRPr lang="en-US" sz="1100">
                        <a:effectLst/>
                        <a:latin typeface="Calibri" panose="020F0502020204030204" pitchFamily="34" charset="0"/>
                        <a:ea typeface="Calibri" panose="020F0502020204030204" pitchFamily="34" charset="0"/>
                      </a:endParaRPr>
                    </a:p>
                  </a:txBody>
                  <a:tcPr marL="63500" marR="63500" marT="63500" marB="63500"/>
                </a:tc>
                <a:tc hMerge="1">
                  <a:txBody>
                    <a:bodyPr/>
                    <a:lstStyle/>
                    <a:p>
                      <a:endParaRPr lang="en-US"/>
                    </a:p>
                  </a:txBody>
                  <a:tcPr/>
                </a:tc>
                <a:extLst>
                  <a:ext uri="{0D108BD9-81ED-4DB2-BD59-A6C34878D82A}">
                    <a16:rowId xmlns:a16="http://schemas.microsoft.com/office/drawing/2014/main" val="2034656412"/>
                  </a:ext>
                </a:extLst>
              </a:tr>
              <a:tr h="264414">
                <a:tc>
                  <a:txBody>
                    <a:bodyPr/>
                    <a:lstStyle/>
                    <a:p>
                      <a:pPr marL="0" marR="0">
                        <a:lnSpc>
                          <a:spcPct val="107000"/>
                        </a:lnSpc>
                        <a:spcBef>
                          <a:spcPts val="0"/>
                        </a:spcBef>
                        <a:spcAft>
                          <a:spcPts val="1000"/>
                        </a:spcAft>
                      </a:pPr>
                      <a:r>
                        <a:rPr lang="en-US" sz="1200">
                          <a:effectLst/>
                        </a:rPr>
                        <a:t>MNB</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dirty="0">
                          <a:effectLst/>
                        </a:rPr>
                        <a:t>0.873</a:t>
                      </a:r>
                      <a:endParaRPr lang="en-US"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+/- 0.002</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0.863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0.873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+/- 0.001</a:t>
                      </a:r>
                      <a:endParaRPr lang="en-US"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274882100"/>
                  </a:ext>
                </a:extLst>
              </a:tr>
              <a:tr h="264414">
                <a:tc>
                  <a:txBody>
                    <a:bodyPr/>
                    <a:lstStyle/>
                    <a:p>
                      <a:pPr marL="0" marR="0">
                        <a:lnSpc>
                          <a:spcPct val="107000"/>
                        </a:lnSpc>
                        <a:spcBef>
                          <a:spcPts val="0"/>
                        </a:spcBef>
                        <a:spcAft>
                          <a:spcPts val="1000"/>
                        </a:spcAft>
                      </a:pPr>
                      <a:r>
                        <a:rPr lang="en-US" sz="1200">
                          <a:effectLst/>
                        </a:rPr>
                        <a:t>SVM</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0.885</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0.886</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+/- 0.004</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0.880</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dirty="0">
                          <a:effectLst/>
                        </a:rPr>
                        <a:t>+/- 0.001</a:t>
                      </a:r>
                      <a:endParaRPr lang="en-US" sz="11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238682929"/>
                  </a:ext>
                </a:extLst>
              </a:tr>
            </a:tbl>
          </a:graphicData>
        </a:graphic>
      </p:graphicFrame>
      <p:pic>
        <p:nvPicPr>
          <p:cNvPr id="7" name="image14.png">
            <a:extLst>
              <a:ext uri="{FF2B5EF4-FFF2-40B4-BE49-F238E27FC236}">
                <a16:creationId xmlns:a16="http://schemas.microsoft.com/office/drawing/2014/main" id="{5135BD32-A49F-4988-9FD9-49A1AD1CA618}"/>
              </a:ext>
            </a:extLst>
          </p:cNvPr>
          <p:cNvPicPr/>
          <p:nvPr/>
        </p:nvPicPr>
        <p:blipFill>
          <a:blip r:embed="rId3"/>
          <a:srcRect/>
          <a:stretch>
            <a:fillRect/>
          </a:stretch>
        </p:blipFill>
        <p:spPr>
          <a:xfrm>
            <a:off x="503871" y="2290219"/>
            <a:ext cx="7868286" cy="27229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9508626"/>
      </p:ext>
    </p:extLst>
  </p:cSld>
  <p:clrMapOvr>
    <a:masterClrMapping/>
  </p:clrMapOvr>
  <p:transition advTm="95290">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65000"/>
              <a:buFont typeface="Courier New" panose="02070309020205020404" pitchFamily="49" charset="0"/>
              <a:buChar char="o"/>
            </a:pPr>
            <a:r>
              <a:rPr lang="en-US" sz="1800" dirty="0"/>
              <a:t>The project provided an opportunity to collect external data, converting it by cleaning, transforming and modeling with the objective of identifying useful information, suggesting collections and supporting decision making.</a:t>
            </a:r>
          </a:p>
          <a:p>
            <a:pPr marL="285750" indent="-285750" algn="just">
              <a:buClr>
                <a:schemeClr val="bg1"/>
              </a:buClr>
              <a:buSzPct val="65000"/>
              <a:buFont typeface="Courier New" panose="02070309020205020404" pitchFamily="49" charset="0"/>
              <a:buChar char="o"/>
            </a:pPr>
            <a:r>
              <a:rPr lang="en-US" sz="1800" dirty="0"/>
              <a:t>Identify the trends, hidden pattern, design charts, and visuals and help the organization to take correct strategic decision.</a:t>
            </a:r>
          </a:p>
          <a:p>
            <a:pPr marL="285750" indent="-285750" algn="just">
              <a:buClr>
                <a:schemeClr val="bg1"/>
              </a:buClr>
              <a:buSzPct val="65000"/>
              <a:buFont typeface="Courier New" panose="02070309020205020404" pitchFamily="49" charset="0"/>
              <a:buChar char="o"/>
            </a:pPr>
            <a:r>
              <a:rPr lang="en-US" sz="1800" dirty="0"/>
              <a:t>The result indicates the importance of using different text mining and data mining techniques to develop accurate prediction models.</a:t>
            </a:r>
          </a:p>
          <a:p>
            <a:pPr marL="285750" indent="-285750" algn="just">
              <a:buClr>
                <a:schemeClr val="bg1"/>
              </a:buClr>
              <a:buSzPct val="65000"/>
              <a:buFont typeface="Courier New" panose="02070309020205020404" pitchFamily="49" charset="0"/>
              <a:buChar char="o"/>
            </a:pPr>
            <a:r>
              <a:rPr lang="en-US" sz="1800" dirty="0"/>
              <a:t>User privacy is taken care in the project. It does not contain any personal information</a:t>
            </a:r>
          </a:p>
        </p:txBody>
      </p:sp>
    </p:spTree>
    <p:extLst>
      <p:ext uri="{BB962C8B-B14F-4D97-AF65-F5344CB8AC3E}">
        <p14:creationId xmlns:p14="http://schemas.microsoft.com/office/powerpoint/2010/main" val="1114926048"/>
      </p:ext>
    </p:extLst>
  </p:cSld>
  <p:clrMapOvr>
    <a:masterClrMapping/>
  </p:clrMapOvr>
  <p:transition advTm="41482">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525780" y="198120"/>
            <a:ext cx="4892040" cy="1036270"/>
          </a:xfrm>
          <a:prstGeom prst="rect">
            <a:avLst/>
          </a:prstGeom>
        </p:spPr>
        <p:txBody>
          <a:bodyPr spcFirstLastPara="1" wrap="square" lIns="0" tIns="0" rIns="0" bIns="0" anchor="b" anchorCtr="0">
            <a:noAutofit/>
          </a:bodyPr>
          <a:lstStyle/>
          <a:p>
            <a:pPr lvl="0">
              <a:spcBef>
                <a:spcPts val="600"/>
              </a:spcBef>
            </a:pPr>
            <a:r>
              <a:rPr lang="en-US" dirty="0"/>
              <a:t>IST 707 – Data Analytics</a:t>
            </a:r>
          </a:p>
        </p:txBody>
      </p:sp>
      <p:sp>
        <p:nvSpPr>
          <p:cNvPr id="69" name="Google Shape;69;p13"/>
          <p:cNvSpPr txBox="1">
            <a:spLocks noGrp="1"/>
          </p:cNvSpPr>
          <p:nvPr>
            <p:ph type="subTitle" idx="4294967295"/>
          </p:nvPr>
        </p:nvSpPr>
        <p:spPr>
          <a:xfrm>
            <a:off x="640080" y="1373269"/>
            <a:ext cx="4360500" cy="3150600"/>
          </a:xfrm>
          <a:prstGeom prst="rect">
            <a:avLst/>
          </a:prstGeom>
        </p:spPr>
        <p:txBody>
          <a:bodyPr spcFirstLastPara="1" wrap="square" lIns="0" tIns="0" rIns="0" bIns="0" anchor="t" anchorCtr="0">
            <a:noAutofit/>
          </a:bodyPr>
          <a:lstStyle/>
          <a:p>
            <a:pPr marL="76200" indent="0" defTabSz="914400">
              <a:lnSpc>
                <a:spcPct val="90000"/>
              </a:lnSpc>
              <a:spcBef>
                <a:spcPct val="0"/>
              </a:spcBef>
              <a:spcAft>
                <a:spcPts val="600"/>
              </a:spcAft>
              <a:buNone/>
            </a:pPr>
            <a:r>
              <a:rPr lang="en-US" sz="2300" b="1" dirty="0">
                <a:solidFill>
                  <a:schemeClr val="bg1"/>
                </a:solidFill>
              </a:rPr>
              <a:t>Prediction of Readmission Rates in U.S Hospitals</a:t>
            </a: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624868816"/>
      </p:ext>
    </p:extLst>
  </p:cSld>
  <p:clrMapOvr>
    <a:masterClrMapping/>
  </p:clrMapOvr>
  <p:transition advTm="14521">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sym typeface="Calibri"/>
              </a:rPr>
              <a:t>The objective of the project was to study the different factors that contribute to the readmission of patients.</a:t>
            </a:r>
          </a:p>
          <a:p>
            <a:pPr marL="101600" indent="0" algn="just">
              <a:lnSpc>
                <a:spcPct val="90000"/>
              </a:lnSpc>
              <a:buSzPts val="1900"/>
              <a:buNone/>
            </a:pPr>
            <a:endParaRPr lang="en-US" sz="1800" dirty="0">
              <a:sym typeface="Calibri"/>
            </a:endParaRPr>
          </a:p>
          <a:p>
            <a:pPr marL="101600" indent="0" algn="just">
              <a:lnSpc>
                <a:spcPct val="90000"/>
              </a:lnSpc>
              <a:buSzPts val="1900"/>
              <a:buNone/>
            </a:pPr>
            <a:r>
              <a:rPr lang="en-CA" sz="1800" dirty="0"/>
              <a:t>The dataset was collected from the health facts database which represents 10 years of clinical care data. The dataset contains 50,000 rows.</a:t>
            </a:r>
          </a:p>
          <a:p>
            <a:pPr marL="101600" indent="0" algn="just">
              <a:lnSpc>
                <a:spcPct val="90000"/>
              </a:lnSpc>
              <a:buSzPts val="1900"/>
              <a:buNone/>
            </a:pPr>
            <a:endParaRPr lang="en-US" sz="1800" dirty="0">
              <a:sym typeface="Calibri"/>
            </a:endParaRPr>
          </a:p>
          <a:p>
            <a:pPr marL="101600" indent="0" algn="just">
              <a:lnSpc>
                <a:spcPct val="90000"/>
              </a:lnSpc>
              <a:buSzPts val="2400"/>
              <a:buNone/>
            </a:pPr>
            <a:r>
              <a:rPr lang="en-US" sz="1800" dirty="0">
                <a:sym typeface="Calibri"/>
              </a:rPr>
              <a:t>Programming – R Studio</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4216769189"/>
      </p:ext>
    </p:extLst>
  </p:cSld>
  <p:clrMapOvr>
    <a:masterClrMapping/>
  </p:clrMapOvr>
  <p:transition advTm="73992">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172956" y="803564"/>
            <a:ext cx="8686800" cy="3153600"/>
          </a:xfrm>
          <a:prstGeom prst="rect">
            <a:avLst/>
          </a:prstGeom>
        </p:spPr>
        <p:txBody>
          <a:bodyPr spcFirstLastPara="1" wrap="square" lIns="0" tIns="0" rIns="0" bIns="0" anchor="t" anchorCtr="0">
            <a:noAutofit/>
          </a:bodyPr>
          <a:lstStyle/>
          <a:p>
            <a:pPr marL="0" lvl="0" indent="0" algn="just" rtl="0">
              <a:spcBef>
                <a:spcPts val="600"/>
              </a:spcBef>
              <a:spcAft>
                <a:spcPts val="0"/>
              </a:spcAft>
              <a:buClr>
                <a:schemeClr val="dk1"/>
              </a:buClr>
              <a:buSzPts val="1100"/>
              <a:buFont typeface="Arial"/>
              <a:buNone/>
            </a:pPr>
            <a:r>
              <a:rPr lang="en-US" sz="1800" dirty="0"/>
              <a:t>The Masters in Applied Data Science program at Syracuse University helps the students to learn and implement the application of data science by providing the opportunities to collect data, analyze, do predictive analysis by applying machine learning and data mining techniques and create visualizations.</a:t>
            </a:r>
          </a:p>
          <a:p>
            <a:pPr marL="0" lvl="0" indent="0" algn="just" rtl="0">
              <a:spcBef>
                <a:spcPts val="600"/>
              </a:spcBef>
              <a:spcAft>
                <a:spcPts val="0"/>
              </a:spcAft>
              <a:buClr>
                <a:schemeClr val="dk1"/>
              </a:buClr>
              <a:buSzPts val="1100"/>
              <a:buFont typeface="Arial"/>
              <a:buNone/>
            </a:pPr>
            <a:endParaRPr lang="en-US" sz="1800" dirty="0"/>
          </a:p>
          <a:p>
            <a:pPr marL="0" lvl="0" indent="0" algn="just">
              <a:buClr>
                <a:schemeClr val="dk1"/>
              </a:buClr>
              <a:buSzPts val="1100"/>
              <a:buNone/>
            </a:pPr>
            <a:r>
              <a:rPr lang="en-US" sz="1800" dirty="0">
                <a:solidFill>
                  <a:schemeClr val="bg1"/>
                </a:solidFill>
                <a:hlinkClick r:id="rId3">
                  <a:extLst>
                    <a:ext uri="{A12FA001-AC4F-418D-AE19-62706E023703}">
                      <ahyp:hlinkClr xmlns:ahyp="http://schemas.microsoft.com/office/drawing/2018/hyperlinkcolor" val="tx"/>
                    </a:ext>
                  </a:extLst>
                </a:hlinkClick>
              </a:rPr>
              <a:t>IST 652 – Scripting for Data Analysis </a:t>
            </a:r>
            <a:endParaRPr lang="en-US" sz="1800" dirty="0">
              <a:solidFill>
                <a:schemeClr val="bg1"/>
              </a:solidFill>
            </a:endParaRPr>
          </a:p>
          <a:p>
            <a:pPr marL="0" indent="0" algn="just">
              <a:buClr>
                <a:schemeClr val="dk1"/>
              </a:buClr>
              <a:buSzPts val="1100"/>
              <a:buNone/>
            </a:pPr>
            <a:r>
              <a:rPr lang="en-US" sz="1800" dirty="0">
                <a:solidFill>
                  <a:schemeClr val="bg1"/>
                </a:solidFill>
                <a:hlinkClick r:id="rId4">
                  <a:extLst>
                    <a:ext uri="{A12FA001-AC4F-418D-AE19-62706E023703}">
                      <ahyp:hlinkClr xmlns:ahyp="http://schemas.microsoft.com/office/drawing/2018/hyperlinkcolor" val="tx"/>
                    </a:ext>
                  </a:extLst>
                </a:hlinkClick>
              </a:rPr>
              <a:t>IST 736 – Text Mining</a:t>
            </a:r>
            <a:endParaRPr lang="en-US" sz="1800" dirty="0">
              <a:solidFill>
                <a:schemeClr val="bg1"/>
              </a:solidFill>
            </a:endParaRPr>
          </a:p>
          <a:p>
            <a:pPr marL="0" indent="0" algn="just">
              <a:buClr>
                <a:schemeClr val="dk1"/>
              </a:buClr>
              <a:buSzPts val="1100"/>
              <a:buNone/>
            </a:pPr>
            <a:r>
              <a:rPr lang="en-US" sz="1800" dirty="0">
                <a:solidFill>
                  <a:schemeClr val="bg1"/>
                </a:solidFill>
                <a:hlinkClick r:id="rId5">
                  <a:extLst>
                    <a:ext uri="{A12FA001-AC4F-418D-AE19-62706E023703}">
                      <ahyp:hlinkClr xmlns:ahyp="http://schemas.microsoft.com/office/drawing/2018/hyperlinkcolor" val="tx"/>
                    </a:ext>
                  </a:extLst>
                </a:hlinkClick>
              </a:rPr>
              <a:t>IST 707 – Data Analytics</a:t>
            </a:r>
            <a:endParaRPr lang="en-US" sz="1800" dirty="0">
              <a:solidFill>
                <a:schemeClr val="bg1"/>
              </a:solidFill>
            </a:endParaRPr>
          </a:p>
          <a:p>
            <a:pPr marL="0" indent="0" algn="just">
              <a:buClr>
                <a:schemeClr val="dk1"/>
              </a:buClr>
              <a:buSzPts val="1100"/>
              <a:buNone/>
            </a:pPr>
            <a:r>
              <a:rPr lang="en-US" sz="1800" dirty="0">
                <a:solidFill>
                  <a:schemeClr val="bg1"/>
                </a:solidFill>
                <a:hlinkClick r:id="rId6">
                  <a:extLst>
                    <a:ext uri="{A12FA001-AC4F-418D-AE19-62706E023703}">
                      <ahyp:hlinkClr xmlns:ahyp="http://schemas.microsoft.com/office/drawing/2018/hyperlinkcolor" val="tx"/>
                    </a:ext>
                  </a:extLst>
                </a:hlinkClick>
              </a:rPr>
              <a:t>IST 659 – Data Admin Concepts &amp; Database Management</a:t>
            </a:r>
            <a:endParaRPr sz="1800" dirty="0">
              <a:solidFill>
                <a:schemeClr val="bg1"/>
              </a:solidFill>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ransition advTm="48250">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t>Summary of the data set</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7" name="Picture 6">
            <a:extLst>
              <a:ext uri="{FF2B5EF4-FFF2-40B4-BE49-F238E27FC236}">
                <a16:creationId xmlns:a16="http://schemas.microsoft.com/office/drawing/2014/main" id="{BFBC7ECB-9C6B-4200-993C-16ED554D0A1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700" y="1919743"/>
            <a:ext cx="7086600" cy="2733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7758997"/>
      </p:ext>
    </p:extLst>
  </p:cSld>
  <p:clrMapOvr>
    <a:masterClrMapping/>
  </p:clrMapOvr>
  <p:transition advTm="36606">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Correlation Matrix</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CA" sz="1800" dirty="0"/>
              <a:t>A correlation matrix was visualized to understand the correlations between integer variables and possibly eliminate one of the pairs with high correlations. </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7" name="Picture 6">
            <a:extLst>
              <a:ext uri="{FF2B5EF4-FFF2-40B4-BE49-F238E27FC236}">
                <a16:creationId xmlns:a16="http://schemas.microsoft.com/office/drawing/2014/main" id="{5718C0FF-AD10-4CAD-9D6E-A3C6469D55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0220" y="1430559"/>
            <a:ext cx="5433060" cy="3453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7840614"/>
      </p:ext>
    </p:extLst>
  </p:cSld>
  <p:clrMapOvr>
    <a:masterClrMapping/>
  </p:clrMapOvr>
  <p:transition advTm="39674">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The association rule mining shows associations for patients who are not getting readmitted.</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9" name="Content Placeholder 6">
            <a:extLst>
              <a:ext uri="{FF2B5EF4-FFF2-40B4-BE49-F238E27FC236}">
                <a16:creationId xmlns:a16="http://schemas.microsoft.com/office/drawing/2014/main" id="{0762D75D-45EC-4186-A39F-E9B39762D58D}"/>
              </a:ext>
            </a:extLst>
          </p:cNvPr>
          <p:cNvPicPr>
            <a:picLocks noChangeAspect="1"/>
          </p:cNvPicPr>
          <p:nvPr/>
        </p:nvPicPr>
        <p:blipFill>
          <a:blip r:embed="rId3"/>
          <a:stretch>
            <a:fillRect/>
          </a:stretch>
        </p:blipFill>
        <p:spPr>
          <a:xfrm>
            <a:off x="243841" y="2295445"/>
            <a:ext cx="3831545" cy="2454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C272D71-78B9-4BCC-AD93-2419F7214C76}"/>
              </a:ext>
            </a:extLst>
          </p:cNvPr>
          <p:cNvPicPr>
            <a:picLocks noChangeAspect="1"/>
          </p:cNvPicPr>
          <p:nvPr/>
        </p:nvPicPr>
        <p:blipFill>
          <a:blip r:embed="rId4"/>
          <a:stretch>
            <a:fillRect/>
          </a:stretch>
        </p:blipFill>
        <p:spPr>
          <a:xfrm>
            <a:off x="4505719" y="2295445"/>
            <a:ext cx="4196847" cy="2454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1927295"/>
      </p:ext>
    </p:extLst>
  </p:cSld>
  <p:clrMapOvr>
    <a:masterClrMapping/>
  </p:clrMapOvr>
  <p:transition advTm="50584">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Next technique that was applied was K-means clustering.</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7" name="Picture 6">
            <a:extLst>
              <a:ext uri="{FF2B5EF4-FFF2-40B4-BE49-F238E27FC236}">
                <a16:creationId xmlns:a16="http://schemas.microsoft.com/office/drawing/2014/main" id="{BE6D2E0B-9B6E-4424-AF2B-33AE738A31E8}"/>
              </a:ext>
            </a:extLst>
          </p:cNvPr>
          <p:cNvPicPr>
            <a:picLocks noChangeAspect="1"/>
          </p:cNvPicPr>
          <p:nvPr/>
        </p:nvPicPr>
        <p:blipFill>
          <a:blip r:embed="rId3"/>
          <a:stretch>
            <a:fillRect/>
          </a:stretch>
        </p:blipFill>
        <p:spPr>
          <a:xfrm>
            <a:off x="2063863" y="1590006"/>
            <a:ext cx="5046754" cy="3356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4069922"/>
      </p:ext>
    </p:extLst>
  </p:cSld>
  <p:clrMapOvr>
    <a:masterClrMapping/>
  </p:clrMapOvr>
  <p:transition advTm="24892">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7" name="Picture 6">
            <a:extLst>
              <a:ext uri="{FF2B5EF4-FFF2-40B4-BE49-F238E27FC236}">
                <a16:creationId xmlns:a16="http://schemas.microsoft.com/office/drawing/2014/main" id="{1B44CB52-7B1D-481E-8829-0D164BCD564F}"/>
              </a:ext>
            </a:extLst>
          </p:cNvPr>
          <p:cNvPicPr>
            <a:picLocks noChangeAspect="1"/>
          </p:cNvPicPr>
          <p:nvPr/>
        </p:nvPicPr>
        <p:blipFill>
          <a:blip r:embed="rId3"/>
          <a:stretch>
            <a:fillRect/>
          </a:stretch>
        </p:blipFill>
        <p:spPr>
          <a:xfrm>
            <a:off x="365760" y="994950"/>
            <a:ext cx="4008956" cy="4015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AC3AD92D-0689-4E3C-A1A3-94638962BA59}"/>
              </a:ext>
            </a:extLst>
          </p:cNvPr>
          <p:cNvPicPr>
            <a:picLocks noChangeAspect="1"/>
          </p:cNvPicPr>
          <p:nvPr/>
        </p:nvPicPr>
        <p:blipFill>
          <a:blip r:embed="rId4"/>
          <a:stretch>
            <a:fillRect/>
          </a:stretch>
        </p:blipFill>
        <p:spPr>
          <a:xfrm>
            <a:off x="4448454" y="1015780"/>
            <a:ext cx="4301408" cy="3930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7473357"/>
      </p:ext>
    </p:extLst>
  </p:cSld>
  <p:clrMapOvr>
    <a:masterClrMapping/>
  </p:clrMapOvr>
  <p:transition advTm="39419">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US" sz="1800" dirty="0"/>
              <a:t>Next technique applied was Decision Tree</a:t>
            </a:r>
            <a:endParaRPr lang="en-CA" sz="18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7" name="Content Placeholder 4">
            <a:extLst>
              <a:ext uri="{FF2B5EF4-FFF2-40B4-BE49-F238E27FC236}">
                <a16:creationId xmlns:a16="http://schemas.microsoft.com/office/drawing/2014/main" id="{F94B76E6-43D5-4565-99D0-1F93C475899A}"/>
              </a:ext>
            </a:extLst>
          </p:cNvPr>
          <p:cNvPicPr>
            <a:picLocks noChangeAspect="1"/>
          </p:cNvPicPr>
          <p:nvPr/>
        </p:nvPicPr>
        <p:blipFill>
          <a:blip r:embed="rId3"/>
          <a:stretch>
            <a:fillRect/>
          </a:stretch>
        </p:blipFill>
        <p:spPr>
          <a:xfrm>
            <a:off x="1832035" y="1752600"/>
            <a:ext cx="5510410" cy="3117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00300048"/>
      </p:ext>
    </p:extLst>
  </p:cSld>
  <p:clrMapOvr>
    <a:masterClrMapping/>
  </p:clrMapOvr>
  <p:transition advTm="24102">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7" name="Picture 6">
            <a:extLst>
              <a:ext uri="{FF2B5EF4-FFF2-40B4-BE49-F238E27FC236}">
                <a16:creationId xmlns:a16="http://schemas.microsoft.com/office/drawing/2014/main" id="{9B2F4760-F5F5-4416-9E88-317119230534}"/>
              </a:ext>
            </a:extLst>
          </p:cNvPr>
          <p:cNvPicPr>
            <a:picLocks noChangeAspect="1"/>
          </p:cNvPicPr>
          <p:nvPr/>
        </p:nvPicPr>
        <p:blipFill>
          <a:blip r:embed="rId3"/>
          <a:stretch>
            <a:fillRect/>
          </a:stretch>
        </p:blipFill>
        <p:spPr>
          <a:xfrm>
            <a:off x="1254919" y="811924"/>
            <a:ext cx="6634162" cy="39379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4738358"/>
      </p:ext>
    </p:extLst>
  </p:cSld>
  <p:clrMapOvr>
    <a:masterClrMapping/>
  </p:clrMapOvr>
  <p:transition advTm="9247">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The best accuracy with 58% accuracy was achieved with Naïve Bayes algorithm.</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6" name="Picture 5">
            <a:extLst>
              <a:ext uri="{FF2B5EF4-FFF2-40B4-BE49-F238E27FC236}">
                <a16:creationId xmlns:a16="http://schemas.microsoft.com/office/drawing/2014/main" id="{008A53ED-C2EF-4D9A-9F18-D366C2ED013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80" y="1760220"/>
            <a:ext cx="4972050" cy="3186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518552"/>
      </p:ext>
    </p:extLst>
  </p:cSld>
  <p:clrMapOvr>
    <a:masterClrMapping/>
  </p:clrMapOvr>
  <p:transition advTm="40788">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US" sz="1800" dirty="0"/>
              <a:t>With SVM classification, </a:t>
            </a:r>
            <a:r>
              <a:rPr lang="en-CA" sz="1800" dirty="0"/>
              <a:t>60% accuracy was achieved. This performed better than the NB model. </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6" name="Picture 5">
            <a:extLst>
              <a:ext uri="{FF2B5EF4-FFF2-40B4-BE49-F238E27FC236}">
                <a16:creationId xmlns:a16="http://schemas.microsoft.com/office/drawing/2014/main" id="{BAF75640-83DE-4EB0-992F-1F8581788E8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5017" y="1478820"/>
            <a:ext cx="5053965" cy="3425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4278388"/>
      </p:ext>
    </p:extLst>
  </p:cSld>
  <p:clrMapOvr>
    <a:masterClrMapping/>
  </p:clrMapOvr>
  <p:transition advTm="49772">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buClr>
                <a:schemeClr val="bg1"/>
              </a:buClr>
              <a:buSzPct val="65000"/>
              <a:buFont typeface="Courier New" panose="02070309020205020404" pitchFamily="49" charset="0"/>
              <a:buChar char="o"/>
            </a:pPr>
            <a:r>
              <a:rPr lang="en-US" sz="1800" dirty="0"/>
              <a:t>The project provided an opportunity to collect external data, converting it by cleaning, transforming and modeling with the objective of identifying useful information, suggesting collections and supporting decision making.</a:t>
            </a:r>
          </a:p>
          <a:p>
            <a:pPr marL="285750" indent="-285750">
              <a:buClr>
                <a:schemeClr val="bg1"/>
              </a:buClr>
              <a:buSzPct val="65000"/>
              <a:buFont typeface="Courier New" panose="02070309020205020404" pitchFamily="49" charset="0"/>
              <a:buChar char="o"/>
            </a:pPr>
            <a:r>
              <a:rPr lang="en-US" sz="1800" dirty="0"/>
              <a:t>The result indicates the importance of using different data mining techniques to develop accurate prediction models. </a:t>
            </a:r>
          </a:p>
          <a:p>
            <a:pPr marL="285750" indent="-285750">
              <a:buClr>
                <a:schemeClr val="bg1"/>
              </a:buClr>
              <a:buSzPct val="65000"/>
              <a:buFont typeface="Courier New" panose="02070309020205020404" pitchFamily="49" charset="0"/>
              <a:buChar char="o"/>
            </a:pPr>
            <a:r>
              <a:rPr lang="en-US" sz="1800" dirty="0"/>
              <a:t>Weighing the benefits of application of each machine learning models, can reduce the computation costs and provide the greatest precision.</a:t>
            </a:r>
          </a:p>
          <a:p>
            <a:pPr marL="285750" indent="-285750" algn="just">
              <a:buClr>
                <a:schemeClr val="bg1"/>
              </a:buClr>
              <a:buSzPct val="65000"/>
              <a:buFont typeface="Courier New" panose="02070309020205020404" pitchFamily="49" charset="0"/>
              <a:buChar char="o"/>
            </a:pPr>
            <a:r>
              <a:rPr lang="en-US" sz="1800" dirty="0"/>
              <a:t>Even though the data used in the project was highly sensitive, but it does not contain any personal details like name or phone number or home address, through which an individual can be identified. It mostly contains the different characteristics and hospital admission details of the individual.</a:t>
            </a:r>
          </a:p>
        </p:txBody>
      </p:sp>
    </p:spTree>
    <p:extLst>
      <p:ext uri="{BB962C8B-B14F-4D97-AF65-F5344CB8AC3E}">
        <p14:creationId xmlns:p14="http://schemas.microsoft.com/office/powerpoint/2010/main" val="3565750990"/>
      </p:ext>
    </p:extLst>
  </p:cSld>
  <p:clrMapOvr>
    <a:masterClrMapping/>
  </p:clrMapOvr>
  <p:transition advTm="57098">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685800" y="440350"/>
            <a:ext cx="4360500" cy="1159800"/>
          </a:xfrm>
          <a:prstGeom prst="rect">
            <a:avLst/>
          </a:prstGeom>
        </p:spPr>
        <p:txBody>
          <a:bodyPr spcFirstLastPara="1" wrap="square" lIns="0" tIns="0" rIns="0" bIns="0" anchor="b" anchorCtr="0">
            <a:noAutofit/>
          </a:bodyPr>
          <a:lstStyle/>
          <a:p>
            <a:pPr lvl="0">
              <a:spcBef>
                <a:spcPts val="600"/>
              </a:spcBef>
            </a:pPr>
            <a:r>
              <a:rPr lang="en-US" dirty="0"/>
              <a:t>IST 652 – Scripting for Data Analysis</a:t>
            </a:r>
          </a:p>
        </p:txBody>
      </p:sp>
      <p:sp>
        <p:nvSpPr>
          <p:cNvPr id="69" name="Google Shape;69;p13"/>
          <p:cNvSpPr txBox="1">
            <a:spLocks noGrp="1"/>
          </p:cNvSpPr>
          <p:nvPr>
            <p:ph type="subTitle" idx="4294967295"/>
          </p:nvPr>
        </p:nvSpPr>
        <p:spPr>
          <a:xfrm>
            <a:off x="685800" y="1639969"/>
            <a:ext cx="4360500" cy="3150600"/>
          </a:xfrm>
          <a:prstGeom prst="rect">
            <a:avLst/>
          </a:prstGeom>
        </p:spPr>
        <p:txBody>
          <a:bodyPr spcFirstLastPara="1" wrap="square" lIns="0" tIns="0" rIns="0" bIns="0" anchor="t" anchorCtr="0">
            <a:noAutofit/>
          </a:bodyPr>
          <a:lstStyle/>
          <a:p>
            <a:pPr marL="0" lvl="0" indent="0">
              <a:buNone/>
            </a:pPr>
            <a:r>
              <a:rPr lang="en-US" sz="2300" dirty="0">
                <a:latin typeface="Titillium Web"/>
                <a:sym typeface="Titillium Web"/>
              </a:rPr>
              <a:t>Analysis of New York City Current Job Postings</a:t>
            </a:r>
            <a:endParaRPr sz="2300" dirty="0">
              <a:latin typeface="Titillium Web"/>
              <a:sym typeface="Titillium Web"/>
            </a:endParaRP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ransition advTm="15577">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441960" y="678180"/>
            <a:ext cx="4892040" cy="1036270"/>
          </a:xfrm>
          <a:prstGeom prst="rect">
            <a:avLst/>
          </a:prstGeom>
        </p:spPr>
        <p:txBody>
          <a:bodyPr spcFirstLastPara="1" wrap="square" lIns="0" tIns="0" rIns="0" bIns="0" anchor="b" anchorCtr="0">
            <a:noAutofit/>
          </a:bodyPr>
          <a:lstStyle/>
          <a:p>
            <a:pPr lvl="0">
              <a:spcBef>
                <a:spcPts val="600"/>
              </a:spcBef>
            </a:pPr>
            <a:r>
              <a:rPr lang="en-US" dirty="0"/>
              <a:t>IST 659 – Data Admin Concepts &amp; Database Management</a:t>
            </a:r>
          </a:p>
        </p:txBody>
      </p:sp>
      <p:sp>
        <p:nvSpPr>
          <p:cNvPr id="69" name="Google Shape;69;p13"/>
          <p:cNvSpPr txBox="1">
            <a:spLocks noGrp="1"/>
          </p:cNvSpPr>
          <p:nvPr>
            <p:ph type="subTitle" idx="4294967295"/>
          </p:nvPr>
        </p:nvSpPr>
        <p:spPr>
          <a:xfrm>
            <a:off x="441960" y="1714450"/>
            <a:ext cx="4360500" cy="3150600"/>
          </a:xfrm>
          <a:prstGeom prst="rect">
            <a:avLst/>
          </a:prstGeom>
        </p:spPr>
        <p:txBody>
          <a:bodyPr spcFirstLastPara="1" wrap="square" lIns="0" tIns="0" rIns="0" bIns="0" anchor="t" anchorCtr="0">
            <a:noAutofit/>
          </a:bodyPr>
          <a:lstStyle/>
          <a:p>
            <a:pPr marL="76200" indent="0" defTabSz="914400">
              <a:lnSpc>
                <a:spcPct val="90000"/>
              </a:lnSpc>
              <a:spcBef>
                <a:spcPct val="0"/>
              </a:spcBef>
              <a:spcAft>
                <a:spcPts val="600"/>
              </a:spcAft>
              <a:buNone/>
            </a:pPr>
            <a:r>
              <a:rPr lang="en-US" sz="2300" b="1" dirty="0">
                <a:solidFill>
                  <a:schemeClr val="bg1"/>
                </a:solidFill>
              </a:rPr>
              <a:t>Online Pizza Database</a:t>
            </a: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64463165"/>
      </p:ext>
    </p:extLst>
  </p:cSld>
  <p:clrMapOvr>
    <a:masterClrMapping/>
  </p:clrMapOvr>
  <p:transition advTm="16806">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objective of this project was to build a database for a pizza company for online ordering application. </a:t>
            </a:r>
          </a:p>
          <a:p>
            <a:pPr marL="101600" indent="0" algn="just">
              <a:lnSpc>
                <a:spcPct val="90000"/>
              </a:lnSpc>
              <a:buSzPts val="1900"/>
              <a:buNone/>
            </a:pPr>
            <a:endParaRPr lang="en-US" sz="1800" dirty="0">
              <a:sym typeface="Calibri"/>
            </a:endParaRPr>
          </a:p>
          <a:p>
            <a:pPr marL="101600" indent="0" algn="just">
              <a:lnSpc>
                <a:spcPct val="90000"/>
              </a:lnSpc>
              <a:buSzPts val="1900"/>
              <a:buNone/>
            </a:pPr>
            <a:r>
              <a:rPr lang="en-US" sz="1800" dirty="0">
                <a:sym typeface="Calibri"/>
              </a:rPr>
              <a:t>Programming – SSMS, R Studio, Draw.io</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1878661825"/>
      </p:ext>
    </p:extLst>
  </p:cSld>
  <p:clrMapOvr>
    <a:masterClrMapping/>
  </p:clrMapOvr>
  <p:transition advTm="41249">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Conceptual Model</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6" name="Picture 5">
            <a:extLst>
              <a:ext uri="{FF2B5EF4-FFF2-40B4-BE49-F238E27FC236}">
                <a16:creationId xmlns:a16="http://schemas.microsoft.com/office/drawing/2014/main" id="{48D3C1A7-3E1F-4D71-9DFC-791F6410DB8A}"/>
              </a:ext>
            </a:extLst>
          </p:cNvPr>
          <p:cNvPicPr/>
          <p:nvPr/>
        </p:nvPicPr>
        <p:blipFill>
          <a:blip r:embed="rId3">
            <a:extLst>
              <a:ext uri="{28A0092B-C50C-407E-A947-70E740481C1C}">
                <a14:useLocalDpi xmlns:a14="http://schemas.microsoft.com/office/drawing/2010/main" val="0"/>
              </a:ext>
            </a:extLst>
          </a:blip>
          <a:stretch>
            <a:fillRect/>
          </a:stretch>
        </p:blipFill>
        <p:spPr>
          <a:xfrm>
            <a:off x="1054188" y="764628"/>
            <a:ext cx="7193280" cy="4193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0111186"/>
      </p:ext>
    </p:extLst>
  </p:cSld>
  <p:clrMapOvr>
    <a:masterClrMapping/>
  </p:clrMapOvr>
  <p:transition advTm="15223">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Normalized Logical Model</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5" name="Picture 4">
            <a:extLst>
              <a:ext uri="{FF2B5EF4-FFF2-40B4-BE49-F238E27FC236}">
                <a16:creationId xmlns:a16="http://schemas.microsoft.com/office/drawing/2014/main" id="{76A5B8D7-4C52-4D69-81CE-317082D05DC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76452" y="636621"/>
            <a:ext cx="7591096" cy="4310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465889"/>
      </p:ext>
    </p:extLst>
  </p:cSld>
  <p:clrMapOvr>
    <a:masterClrMapping/>
  </p:clrMapOvr>
  <p:transition advTm="14748">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Problem Statements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4" name="Picture 3">
            <a:extLst>
              <a:ext uri="{FF2B5EF4-FFF2-40B4-BE49-F238E27FC236}">
                <a16:creationId xmlns:a16="http://schemas.microsoft.com/office/drawing/2014/main" id="{11DA6107-780D-448E-A2DE-5B31609DF87F}"/>
              </a:ext>
            </a:extLst>
          </p:cNvPr>
          <p:cNvPicPr>
            <a:picLocks noChangeAspect="1"/>
          </p:cNvPicPr>
          <p:nvPr/>
        </p:nvPicPr>
        <p:blipFill>
          <a:blip r:embed="rId3"/>
          <a:stretch>
            <a:fillRect/>
          </a:stretch>
        </p:blipFill>
        <p:spPr>
          <a:xfrm>
            <a:off x="55179" y="642779"/>
            <a:ext cx="4516821" cy="2226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C1372F48-5FEB-4FCD-B131-4AFD39B205BD}"/>
              </a:ext>
            </a:extLst>
          </p:cNvPr>
          <p:cNvPicPr>
            <a:picLocks noChangeAspect="1"/>
          </p:cNvPicPr>
          <p:nvPr/>
        </p:nvPicPr>
        <p:blipFill>
          <a:blip r:embed="rId4"/>
          <a:stretch>
            <a:fillRect/>
          </a:stretch>
        </p:blipFill>
        <p:spPr>
          <a:xfrm>
            <a:off x="4633140" y="642778"/>
            <a:ext cx="4396144" cy="2226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8A886CA1-564F-4C23-82C2-B72BC396F0A7}"/>
              </a:ext>
            </a:extLst>
          </p:cNvPr>
          <p:cNvPicPr>
            <a:picLocks noChangeAspect="1"/>
          </p:cNvPicPr>
          <p:nvPr/>
        </p:nvPicPr>
        <p:blipFill>
          <a:blip r:embed="rId5"/>
          <a:stretch>
            <a:fillRect/>
          </a:stretch>
        </p:blipFill>
        <p:spPr>
          <a:xfrm>
            <a:off x="2185494" y="2959504"/>
            <a:ext cx="4516821" cy="20539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87510766"/>
      </p:ext>
    </p:extLst>
  </p:cSld>
  <p:clrMapOvr>
    <a:masterClrMapping/>
  </p:clrMapOvr>
  <p:transition advTm="15869">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Bar Charts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6" name="Picture 5">
            <a:extLst>
              <a:ext uri="{FF2B5EF4-FFF2-40B4-BE49-F238E27FC236}">
                <a16:creationId xmlns:a16="http://schemas.microsoft.com/office/drawing/2014/main" id="{84B8D323-F19C-42CF-A1C6-427D207D219F}"/>
              </a:ext>
            </a:extLst>
          </p:cNvPr>
          <p:cNvPicPr/>
          <p:nvPr/>
        </p:nvPicPr>
        <p:blipFill>
          <a:blip r:embed="rId3">
            <a:extLst>
              <a:ext uri="{28A0092B-C50C-407E-A947-70E740481C1C}">
                <a14:useLocalDpi xmlns:a14="http://schemas.microsoft.com/office/drawing/2010/main" val="0"/>
              </a:ext>
            </a:extLst>
          </a:blip>
          <a:stretch>
            <a:fillRect/>
          </a:stretch>
        </p:blipFill>
        <p:spPr>
          <a:xfrm>
            <a:off x="243840" y="1024759"/>
            <a:ext cx="4083794" cy="34841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F6F13ED9-16B6-4476-A1B0-AE2CEA619164}"/>
              </a:ext>
            </a:extLst>
          </p:cNvPr>
          <p:cNvPicPr/>
          <p:nvPr/>
        </p:nvPicPr>
        <p:blipFill>
          <a:blip r:embed="rId4">
            <a:extLst>
              <a:ext uri="{28A0092B-C50C-407E-A947-70E740481C1C}">
                <a14:useLocalDpi xmlns:a14="http://schemas.microsoft.com/office/drawing/2010/main" val="0"/>
              </a:ext>
            </a:extLst>
          </a:blip>
          <a:stretch>
            <a:fillRect/>
          </a:stretch>
        </p:blipFill>
        <p:spPr>
          <a:xfrm>
            <a:off x="4572001" y="1024759"/>
            <a:ext cx="4256690" cy="34841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4615720"/>
      </p:ext>
    </p:extLst>
  </p:cSld>
  <p:clrMapOvr>
    <a:masterClrMapping/>
  </p:clrMapOvr>
  <p:transition advTm="32404">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65000"/>
              <a:buFont typeface="Courier New" panose="02070309020205020404" pitchFamily="49" charset="0"/>
              <a:buChar char="o"/>
            </a:pPr>
            <a:r>
              <a:rPr lang="en-US" sz="1800" dirty="0"/>
              <a:t>The project help to develop data management skills</a:t>
            </a:r>
          </a:p>
          <a:p>
            <a:pPr marL="285750" indent="-285750" algn="just">
              <a:buClr>
                <a:schemeClr val="bg1"/>
              </a:buClr>
              <a:buSzPct val="65000"/>
              <a:buFont typeface="Courier New" panose="02070309020205020404" pitchFamily="49" charset="0"/>
              <a:buChar char="o"/>
            </a:pPr>
            <a:r>
              <a:rPr lang="en-US" sz="1800" dirty="0"/>
              <a:t>The data management solution signifies how the data is stored, organized and can be accessed for data analysis and data science</a:t>
            </a:r>
          </a:p>
          <a:p>
            <a:pPr marL="285750" indent="-285750" algn="just">
              <a:buClr>
                <a:schemeClr val="bg1"/>
              </a:buClr>
              <a:buSzPct val="65000"/>
              <a:buFont typeface="Courier New" panose="02070309020205020404" pitchFamily="49" charset="0"/>
              <a:buChar char="o"/>
            </a:pPr>
            <a:r>
              <a:rPr lang="en-US" sz="1800" dirty="0"/>
              <a:t>The database was created using a very common concept of the pizza company and the data stored are not real-time data and are mostly test data used to create the database. It would not affect any pizza making company.</a:t>
            </a:r>
          </a:p>
        </p:txBody>
      </p:sp>
    </p:spTree>
    <p:extLst>
      <p:ext uri="{BB962C8B-B14F-4D97-AF65-F5344CB8AC3E}">
        <p14:creationId xmlns:p14="http://schemas.microsoft.com/office/powerpoint/2010/main" val="1073434724"/>
      </p:ext>
    </p:extLst>
  </p:cSld>
  <p:clrMapOvr>
    <a:masterClrMapping/>
  </p:clrMapOvr>
  <p:transition advTm="29949">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Overall 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65000"/>
              <a:buFont typeface="Courier New" panose="02070309020205020404" pitchFamily="49" charset="0"/>
              <a:buChar char="o"/>
            </a:pPr>
            <a:r>
              <a:rPr lang="en-US" sz="1800" dirty="0"/>
              <a:t>Each of the courses in the program gradually increase the level of complexity and improve the data science and analytical skill</a:t>
            </a:r>
          </a:p>
          <a:p>
            <a:pPr marL="285750" indent="-285750" algn="just">
              <a:buClr>
                <a:schemeClr val="bg1"/>
              </a:buClr>
              <a:buSzPct val="65000"/>
              <a:buFont typeface="Courier New" panose="02070309020205020404" pitchFamily="49" charset="0"/>
              <a:buChar char="o"/>
            </a:pPr>
            <a:r>
              <a:rPr lang="en-US" sz="1800" dirty="0"/>
              <a:t>In all the projects, the raw data was collected and converted and organized to find out the insights from the data and make conclusion </a:t>
            </a:r>
          </a:p>
          <a:p>
            <a:pPr marL="285750" indent="-285750" algn="just">
              <a:buClr>
                <a:schemeClr val="bg1"/>
              </a:buClr>
              <a:buSzPct val="65000"/>
              <a:buFont typeface="Courier New" panose="02070309020205020404" pitchFamily="49" charset="0"/>
              <a:buChar char="o"/>
            </a:pPr>
            <a:r>
              <a:rPr lang="en-US" sz="1800" dirty="0"/>
              <a:t>All the projects shows the proper use of data visualization to clearly communicate the insights from the data through charts and plots</a:t>
            </a:r>
          </a:p>
          <a:p>
            <a:pPr marL="285750" indent="-285750" algn="just">
              <a:buClr>
                <a:schemeClr val="bg1"/>
              </a:buClr>
              <a:buSzPct val="65000"/>
              <a:buFont typeface="Courier New" panose="02070309020205020404" pitchFamily="49" charset="0"/>
              <a:buChar char="o"/>
            </a:pPr>
            <a:r>
              <a:rPr lang="en-US" sz="1800" dirty="0"/>
              <a:t>Proper suggestions were made from the data analysis which would help in taking decisions </a:t>
            </a:r>
          </a:p>
          <a:p>
            <a:pPr marL="285750" indent="-285750" algn="just">
              <a:buClr>
                <a:schemeClr val="bg1"/>
              </a:buClr>
              <a:buSzPct val="65000"/>
              <a:buFont typeface="Courier New" panose="02070309020205020404" pitchFamily="49" charset="0"/>
              <a:buChar char="o"/>
            </a:pPr>
            <a:r>
              <a:rPr lang="en-US" sz="1800" dirty="0"/>
              <a:t>The analysis was communicated in simple language, so that every person who doesn’t have knowledge of data science can understand</a:t>
            </a:r>
          </a:p>
          <a:p>
            <a:pPr marL="285750" indent="-285750" algn="just">
              <a:buClr>
                <a:schemeClr val="bg1"/>
              </a:buClr>
              <a:buSzPct val="65000"/>
              <a:buFont typeface="Courier New" panose="02070309020205020404" pitchFamily="49" charset="0"/>
              <a:buChar char="o"/>
            </a:pPr>
            <a:r>
              <a:rPr lang="en-US" sz="1800" dirty="0"/>
              <a:t>While collecting data, the privacy of the data was taken care, so that it does not contain any personal details through which an individual can be identified.</a:t>
            </a:r>
          </a:p>
        </p:txBody>
      </p:sp>
    </p:spTree>
    <p:extLst>
      <p:ext uri="{BB962C8B-B14F-4D97-AF65-F5344CB8AC3E}">
        <p14:creationId xmlns:p14="http://schemas.microsoft.com/office/powerpoint/2010/main" val="3916562484"/>
      </p:ext>
    </p:extLst>
  </p:cSld>
  <p:clrMapOvr>
    <a:masterClrMapping/>
  </p:clrMapOvr>
  <p:transition advTm="54189">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94830" y="2099737"/>
            <a:ext cx="8686800" cy="9440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0" indent="0" algn="ctr">
              <a:buClr>
                <a:schemeClr val="bg1"/>
              </a:buClr>
              <a:buSzPct val="111000"/>
              <a:buNone/>
            </a:pPr>
            <a:r>
              <a:rPr lang="en-US" sz="4800" b="1" dirty="0"/>
              <a:t>Thank You</a:t>
            </a:r>
          </a:p>
        </p:txBody>
      </p:sp>
    </p:spTree>
    <p:extLst>
      <p:ext uri="{BB962C8B-B14F-4D97-AF65-F5344CB8AC3E}">
        <p14:creationId xmlns:p14="http://schemas.microsoft.com/office/powerpoint/2010/main" val="2217090194"/>
      </p:ext>
    </p:extLst>
  </p:cSld>
  <p:clrMapOvr>
    <a:masterClrMapping/>
  </p:clrMapOvr>
  <p:transition advTm="2657">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latin typeface="Titillium Web Light" panose="020B0604020202020204" charset="0"/>
                <a:sym typeface="Calibri"/>
              </a:rPr>
              <a:t>The objective of the project is to analyze the current job posting data of New York City. </a:t>
            </a:r>
          </a:p>
          <a:p>
            <a:pPr marL="101600" lvl="0" indent="0" algn="just">
              <a:lnSpc>
                <a:spcPct val="90000"/>
              </a:lnSpc>
              <a:buSzPts val="1900"/>
              <a:buNone/>
            </a:pPr>
            <a:endParaRPr lang="en-US" sz="1800" dirty="0">
              <a:latin typeface="Titillium Web Light" panose="020B0604020202020204" charset="0"/>
              <a:sym typeface="Calibri"/>
            </a:endParaRPr>
          </a:p>
          <a:p>
            <a:pPr marL="101600" lvl="0" indent="0" algn="just">
              <a:lnSpc>
                <a:spcPct val="90000"/>
              </a:lnSpc>
              <a:buSzPts val="2400"/>
              <a:buNone/>
            </a:pPr>
            <a:r>
              <a:rPr lang="en-US" sz="1800" dirty="0">
                <a:latin typeface="Titillium Web Light" panose="020B0604020202020204" charset="0"/>
                <a:sym typeface="Calibri"/>
              </a:rPr>
              <a:t>Data Set – </a:t>
            </a:r>
            <a:r>
              <a:rPr lang="en-US" sz="1800" dirty="0">
                <a:latin typeface="Titillium Web Light" panose="020B0604020202020204" charset="0"/>
              </a:rPr>
              <a:t>The dataset is collected from the Kaggle which contains job posting available in the City of New York’s official job site.</a:t>
            </a:r>
          </a:p>
          <a:p>
            <a:pPr marL="101600" lvl="0" indent="0" algn="just">
              <a:lnSpc>
                <a:spcPct val="90000"/>
              </a:lnSpc>
              <a:buSzPts val="2400"/>
              <a:buNone/>
            </a:pPr>
            <a:endParaRPr lang="en-US" sz="1800" dirty="0">
              <a:latin typeface="Titillium Web Light" panose="020B0604020202020204" charset="0"/>
              <a:cs typeface="Calibri"/>
              <a:sym typeface="Calibri"/>
            </a:endParaRPr>
          </a:p>
          <a:p>
            <a:pPr marL="101600" indent="0" algn="just">
              <a:lnSpc>
                <a:spcPct val="90000"/>
              </a:lnSpc>
              <a:buSzPts val="2400"/>
              <a:buNone/>
            </a:pPr>
            <a:r>
              <a:rPr lang="en-US" sz="1800" dirty="0">
                <a:latin typeface="Titillium Web Light" panose="020B0604020202020204" charset="0"/>
                <a:sym typeface="Calibri"/>
              </a:rPr>
              <a:t>Programming – Python, Jupyter Notebook</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104996475"/>
      </p:ext>
    </p:extLst>
  </p:cSld>
  <p:clrMapOvr>
    <a:masterClrMapping/>
  </p:clrMapOvr>
  <p:transition advTm="24829">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pic>
        <p:nvPicPr>
          <p:cNvPr id="3" name="Picture 2">
            <a:extLst>
              <a:ext uri="{FF2B5EF4-FFF2-40B4-BE49-F238E27FC236}">
                <a16:creationId xmlns:a16="http://schemas.microsoft.com/office/drawing/2014/main" id="{AE4B6B8E-D6AB-46EA-9460-4B50CBB77B1F}"/>
              </a:ext>
            </a:extLst>
          </p:cNvPr>
          <p:cNvPicPr>
            <a:picLocks noChangeAspect="1"/>
          </p:cNvPicPr>
          <p:nvPr/>
        </p:nvPicPr>
        <p:blipFill>
          <a:blip r:embed="rId3"/>
          <a:stretch>
            <a:fillRect/>
          </a:stretch>
        </p:blipFill>
        <p:spPr>
          <a:xfrm>
            <a:off x="826150" y="1717843"/>
            <a:ext cx="7491700" cy="23494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t>Summary of the dataset</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011756163"/>
      </p:ext>
    </p:extLst>
  </p:cSld>
  <p:clrMapOvr>
    <a:masterClrMapping/>
  </p:clrMapOvr>
  <p:transition advTm="54225">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t>As part of the data analysis process, data comparison was done for Posting Types, Full Time/Part-Time Indicator and Salary Frequency</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7" name="Picture 6">
            <a:extLst>
              <a:ext uri="{FF2B5EF4-FFF2-40B4-BE49-F238E27FC236}">
                <a16:creationId xmlns:a16="http://schemas.microsoft.com/office/drawing/2014/main" id="{13F0FDC6-FB77-4D21-8E7F-3A6828A0923E}"/>
              </a:ext>
            </a:extLst>
          </p:cNvPr>
          <p:cNvPicPr>
            <a:picLocks noChangeAspect="1"/>
          </p:cNvPicPr>
          <p:nvPr/>
        </p:nvPicPr>
        <p:blipFill>
          <a:blip r:embed="rId3">
            <a:alphaModFix/>
          </a:blip>
          <a:stretch>
            <a:fillRect/>
          </a:stretch>
        </p:blipFill>
        <p:spPr>
          <a:xfrm>
            <a:off x="94830" y="2200497"/>
            <a:ext cx="2779719" cy="1909906"/>
          </a:xfrm>
          <a:prstGeom prst="roundRect">
            <a:avLst>
              <a:gd name="adj" fmla="val 16667"/>
            </a:avLst>
          </a:prstGeom>
          <a:noFill/>
          <a:ln>
            <a:noFill/>
          </a:ln>
          <a:effectLst>
            <a:reflection stA="50000" endPos="30000" dist="38100" dir="5400000" fadeDir="5400012" sy="-100000" algn="bl" rotWithShape="0"/>
          </a:effectLst>
        </p:spPr>
      </p:pic>
      <p:pic>
        <p:nvPicPr>
          <p:cNvPr id="8" name="Picture 7">
            <a:extLst>
              <a:ext uri="{FF2B5EF4-FFF2-40B4-BE49-F238E27FC236}">
                <a16:creationId xmlns:a16="http://schemas.microsoft.com/office/drawing/2014/main" id="{CAB05D56-BA52-4FC0-8B4A-7D2D5BC0B4A5}"/>
              </a:ext>
            </a:extLst>
          </p:cNvPr>
          <p:cNvPicPr>
            <a:picLocks noChangeAspect="1"/>
          </p:cNvPicPr>
          <p:nvPr/>
        </p:nvPicPr>
        <p:blipFill>
          <a:blip r:embed="rId4">
            <a:alphaModFix/>
          </a:blip>
          <a:stretch>
            <a:fillRect/>
          </a:stretch>
        </p:blipFill>
        <p:spPr>
          <a:xfrm>
            <a:off x="3019783" y="2200497"/>
            <a:ext cx="2955313" cy="1948053"/>
          </a:xfrm>
          <a:prstGeom prst="roundRect">
            <a:avLst>
              <a:gd name="adj" fmla="val 16667"/>
            </a:avLst>
          </a:prstGeom>
          <a:noFill/>
          <a:ln>
            <a:noFill/>
          </a:ln>
          <a:effectLst>
            <a:reflection stA="50000" endPos="30000" dist="38100" dir="5400000" fadeDir="5400012" sy="-100000" algn="bl" rotWithShape="0"/>
          </a:effectLst>
        </p:spPr>
      </p:pic>
      <p:pic>
        <p:nvPicPr>
          <p:cNvPr id="9" name="Picture 8">
            <a:extLst>
              <a:ext uri="{FF2B5EF4-FFF2-40B4-BE49-F238E27FC236}">
                <a16:creationId xmlns:a16="http://schemas.microsoft.com/office/drawing/2014/main" id="{B4E23066-0F26-42E3-9084-23FC3BC89629}"/>
              </a:ext>
            </a:extLst>
          </p:cNvPr>
          <p:cNvPicPr>
            <a:picLocks noChangeAspect="1"/>
          </p:cNvPicPr>
          <p:nvPr/>
        </p:nvPicPr>
        <p:blipFill>
          <a:blip r:embed="rId5">
            <a:alphaModFix/>
          </a:blip>
          <a:stretch>
            <a:fillRect/>
          </a:stretch>
        </p:blipFill>
        <p:spPr>
          <a:xfrm>
            <a:off x="6084266" y="2200497"/>
            <a:ext cx="2991377" cy="2056493"/>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1213548583"/>
      </p:ext>
    </p:extLst>
  </p:cSld>
  <p:clrMapOvr>
    <a:masterClrMapping/>
  </p:clrMapOvr>
  <p:transition advTm="41214">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next analysis was done to find out the top counts of attributes like Agency, Civil Service Title and Job Categories.</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0" name="Picture 9">
            <a:extLst>
              <a:ext uri="{FF2B5EF4-FFF2-40B4-BE49-F238E27FC236}">
                <a16:creationId xmlns:a16="http://schemas.microsoft.com/office/drawing/2014/main" id="{8165747D-4977-4F77-823E-FE20D1E3B318}"/>
              </a:ext>
            </a:extLst>
          </p:cNvPr>
          <p:cNvPicPr>
            <a:picLocks noChangeAspect="1"/>
          </p:cNvPicPr>
          <p:nvPr/>
        </p:nvPicPr>
        <p:blipFill>
          <a:blip r:embed="rId3">
            <a:alphaModFix/>
          </a:blip>
          <a:stretch>
            <a:fillRect/>
          </a:stretch>
        </p:blipFill>
        <p:spPr>
          <a:xfrm>
            <a:off x="94830" y="2068692"/>
            <a:ext cx="2804314" cy="1999175"/>
          </a:xfrm>
          <a:prstGeom prst="roundRect">
            <a:avLst>
              <a:gd name="adj" fmla="val 16667"/>
            </a:avLst>
          </a:prstGeom>
          <a:noFill/>
          <a:ln>
            <a:noFill/>
          </a:ln>
          <a:effectLst>
            <a:reflection stA="50000" endPos="30000" dist="38100" dir="5400000" fadeDir="5400012" sy="-100000" algn="bl" rotWithShape="0"/>
          </a:effectLst>
        </p:spPr>
      </p:pic>
      <p:pic>
        <p:nvPicPr>
          <p:cNvPr id="11" name="Picture 10">
            <a:extLst>
              <a:ext uri="{FF2B5EF4-FFF2-40B4-BE49-F238E27FC236}">
                <a16:creationId xmlns:a16="http://schemas.microsoft.com/office/drawing/2014/main" id="{CA26D237-BB14-4433-937E-57A460D4E1CB}"/>
              </a:ext>
            </a:extLst>
          </p:cNvPr>
          <p:cNvPicPr>
            <a:picLocks noChangeAspect="1"/>
          </p:cNvPicPr>
          <p:nvPr/>
        </p:nvPicPr>
        <p:blipFill>
          <a:blip r:embed="rId4">
            <a:alphaModFix/>
          </a:blip>
          <a:stretch>
            <a:fillRect/>
          </a:stretch>
        </p:blipFill>
        <p:spPr>
          <a:xfrm>
            <a:off x="3048154" y="2068691"/>
            <a:ext cx="2925379" cy="1999175"/>
          </a:xfrm>
          <a:prstGeom prst="roundRect">
            <a:avLst>
              <a:gd name="adj" fmla="val 16667"/>
            </a:avLst>
          </a:prstGeom>
          <a:noFill/>
          <a:ln>
            <a:noFill/>
          </a:ln>
          <a:effectLst>
            <a:reflection stA="50000" endPos="30000" dist="38100" dir="5400000" fadeDir="5400012" sy="-100000" algn="bl" rotWithShape="0"/>
          </a:effectLst>
        </p:spPr>
      </p:pic>
      <p:pic>
        <p:nvPicPr>
          <p:cNvPr id="12" name="Picture 11">
            <a:extLst>
              <a:ext uri="{FF2B5EF4-FFF2-40B4-BE49-F238E27FC236}">
                <a16:creationId xmlns:a16="http://schemas.microsoft.com/office/drawing/2014/main" id="{96954F17-C663-40EB-A16E-ADF2E11947C3}"/>
              </a:ext>
            </a:extLst>
          </p:cNvPr>
          <p:cNvPicPr>
            <a:picLocks noChangeAspect="1"/>
          </p:cNvPicPr>
          <p:nvPr/>
        </p:nvPicPr>
        <p:blipFill>
          <a:blip r:embed="rId5">
            <a:alphaModFix/>
          </a:blip>
          <a:stretch>
            <a:fillRect/>
          </a:stretch>
        </p:blipFill>
        <p:spPr>
          <a:xfrm>
            <a:off x="6124622" y="2068692"/>
            <a:ext cx="2904662" cy="1999175"/>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3546016214"/>
      </p:ext>
    </p:extLst>
  </p:cSld>
  <p:clrMapOvr>
    <a:masterClrMapping/>
  </p:clrMapOvr>
  <p:transition advTm="71917">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Using the month and year column, yearly and monthly trend of the number of positions were visualized.</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D27593A0-1AE7-4227-8877-E9EA9797C4A4}"/>
              </a:ext>
            </a:extLst>
          </p:cNvPr>
          <p:cNvPicPr/>
          <p:nvPr/>
        </p:nvPicPr>
        <p:blipFill>
          <a:blip r:embed="rId3"/>
          <a:stretch>
            <a:fillRect/>
          </a:stretch>
        </p:blipFill>
        <p:spPr>
          <a:xfrm>
            <a:off x="243840" y="1983321"/>
            <a:ext cx="3995007" cy="2584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FAB19696-7936-4CFD-BAE4-EB39CC27E89B}"/>
              </a:ext>
            </a:extLst>
          </p:cNvPr>
          <p:cNvPicPr/>
          <p:nvPr/>
        </p:nvPicPr>
        <p:blipFill>
          <a:blip r:embed="rId4"/>
          <a:stretch>
            <a:fillRect/>
          </a:stretch>
        </p:blipFill>
        <p:spPr>
          <a:xfrm>
            <a:off x="4587240" y="1983321"/>
            <a:ext cx="4239641" cy="2584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2719111"/>
      </p:ext>
    </p:extLst>
  </p:cSld>
  <p:clrMapOvr>
    <a:masterClrMapping/>
  </p:clrMapOvr>
  <p:transition advTm="57631">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r>
              <a:rPr lang="en-US" dirty="0">
                <a:sym typeface="Arial"/>
              </a:rPr>
              <a:t>Map-Based Spatial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agency’s work address was generated on the map.</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3" name="Picture 12">
            <a:extLst>
              <a:ext uri="{FF2B5EF4-FFF2-40B4-BE49-F238E27FC236}">
                <a16:creationId xmlns:a16="http://schemas.microsoft.com/office/drawing/2014/main" id="{F3FC2A6E-D1CC-4EDB-9D9B-FF605B16C7F8}"/>
              </a:ext>
            </a:extLst>
          </p:cNvPr>
          <p:cNvPicPr/>
          <p:nvPr/>
        </p:nvPicPr>
        <p:blipFill>
          <a:blip r:embed="rId3"/>
          <a:stretch>
            <a:fillRect/>
          </a:stretch>
        </p:blipFill>
        <p:spPr>
          <a:xfrm>
            <a:off x="969579" y="1570406"/>
            <a:ext cx="6976242" cy="2748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4178625"/>
      </p:ext>
    </p:extLst>
  </p:cSld>
  <p:clrMapOvr>
    <a:masterClrMapping/>
  </p:clrMapOvr>
  <p:transition advTm="39746">
    <p:fade thruBlk="1"/>
  </p:transition>
</p:sld>
</file>

<file path=ppt/theme/theme1.xml><?xml version="1.0" encoding="utf-8"?>
<a:theme xmlns:a="http://schemas.openxmlformats.org/drawingml/2006/main" name="Ninac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692</TotalTime>
  <Words>1158</Words>
  <Application>Microsoft Office PowerPoint</Application>
  <PresentationFormat>On-screen Show (16:9)</PresentationFormat>
  <Paragraphs>158</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Titillium Web</vt:lpstr>
      <vt:lpstr>Calibri</vt:lpstr>
      <vt:lpstr>Courier New</vt:lpstr>
      <vt:lpstr>Titillium Web Light</vt:lpstr>
      <vt:lpstr>Arial</vt:lpstr>
      <vt:lpstr>Ninacor template</vt:lpstr>
      <vt:lpstr>Syracuse University School of Information Studies     Master of Science Applied Data Science  Portfolio Milestone      </vt:lpstr>
      <vt:lpstr>Introduction</vt:lpstr>
      <vt:lpstr>IST 652 – Scripting for Data Analysis</vt:lpstr>
      <vt:lpstr>Introduction</vt:lpstr>
      <vt:lpstr>Data Analysis</vt:lpstr>
      <vt:lpstr>Data Analysis</vt:lpstr>
      <vt:lpstr>Data Analysis</vt:lpstr>
      <vt:lpstr>Data Analysis</vt:lpstr>
      <vt:lpstr>Map-Based Spatial Analysis</vt:lpstr>
      <vt:lpstr>Achievements</vt:lpstr>
      <vt:lpstr>IST 736 – Text Mining</vt:lpstr>
      <vt:lpstr>Introduction</vt:lpstr>
      <vt:lpstr>Data Analysis</vt:lpstr>
      <vt:lpstr>Data Analysis</vt:lpstr>
      <vt:lpstr>Data Analysis</vt:lpstr>
      <vt:lpstr>Methodology</vt:lpstr>
      <vt:lpstr>Achievements</vt:lpstr>
      <vt:lpstr>IST 707 – Data Analytics</vt:lpstr>
      <vt:lpstr>Introduction</vt:lpstr>
      <vt:lpstr>Data Analysis</vt:lpstr>
      <vt:lpstr>Correlation Matrix</vt:lpstr>
      <vt:lpstr>Methodology</vt:lpstr>
      <vt:lpstr>Methodology</vt:lpstr>
      <vt:lpstr>Methodology</vt:lpstr>
      <vt:lpstr>Methodology</vt:lpstr>
      <vt:lpstr>Methodology</vt:lpstr>
      <vt:lpstr>Methodology</vt:lpstr>
      <vt:lpstr>Methodology</vt:lpstr>
      <vt:lpstr>Achievements</vt:lpstr>
      <vt:lpstr>IST 659 – Data Admin Concepts &amp; Database Management</vt:lpstr>
      <vt:lpstr>Introduction</vt:lpstr>
      <vt:lpstr>Conceptual Model</vt:lpstr>
      <vt:lpstr>Normalized Logical Model</vt:lpstr>
      <vt:lpstr>Problem Statements</vt:lpstr>
      <vt:lpstr>Bar Charts</vt:lpstr>
      <vt:lpstr>Achievements</vt:lpstr>
      <vt:lpstr>Overall Achievements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Syracuse University School of Information Studies     Master of Science Applied Data Science  Portfolio Milestone      </dc:title>
  <cp:lastModifiedBy>Himadri Tewari</cp:lastModifiedBy>
  <cp:revision>77</cp:revision>
  <dcterms:modified xsi:type="dcterms:W3CDTF">2019-10-04T19:55:08Z</dcterms:modified>
</cp:coreProperties>
</file>